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332" r:id="rId2"/>
    <p:sldId id="301" r:id="rId3"/>
    <p:sldId id="257" r:id="rId4"/>
    <p:sldId id="309" r:id="rId5"/>
    <p:sldId id="262" r:id="rId6"/>
    <p:sldId id="299" r:id="rId7"/>
    <p:sldId id="300" r:id="rId8"/>
    <p:sldId id="302" r:id="rId9"/>
    <p:sldId id="303" r:id="rId10"/>
    <p:sldId id="304" r:id="rId11"/>
    <p:sldId id="308" r:id="rId12"/>
    <p:sldId id="291" r:id="rId13"/>
    <p:sldId id="293" r:id="rId14"/>
    <p:sldId id="260" r:id="rId15"/>
    <p:sldId id="310" r:id="rId16"/>
    <p:sldId id="318" r:id="rId17"/>
    <p:sldId id="311" r:id="rId18"/>
    <p:sldId id="312" r:id="rId19"/>
    <p:sldId id="319" r:id="rId20"/>
    <p:sldId id="320" r:id="rId21"/>
    <p:sldId id="313" r:id="rId22"/>
    <p:sldId id="314" r:id="rId23"/>
    <p:sldId id="321" r:id="rId24"/>
    <p:sldId id="315" r:id="rId25"/>
    <p:sldId id="316" r:id="rId26"/>
    <p:sldId id="317" r:id="rId27"/>
    <p:sldId id="267" r:id="rId28"/>
    <p:sldId id="294" r:id="rId29"/>
    <p:sldId id="271" r:id="rId30"/>
    <p:sldId id="276" r:id="rId31"/>
    <p:sldId id="265" r:id="rId32"/>
    <p:sldId id="261" r:id="rId33"/>
    <p:sldId id="258" r:id="rId34"/>
    <p:sldId id="259" r:id="rId35"/>
    <p:sldId id="305" r:id="rId36"/>
    <p:sldId id="307" r:id="rId37"/>
    <p:sldId id="279" r:id="rId38"/>
    <p:sldId id="278" r:id="rId39"/>
    <p:sldId id="296" r:id="rId40"/>
    <p:sldId id="266" r:id="rId41"/>
    <p:sldId id="280" r:id="rId42"/>
    <p:sldId id="281" r:id="rId43"/>
    <p:sldId id="282" r:id="rId44"/>
    <p:sldId id="283" r:id="rId45"/>
    <p:sldId id="285" r:id="rId46"/>
    <p:sldId id="286" r:id="rId47"/>
    <p:sldId id="256" r:id="rId48"/>
    <p:sldId id="322" r:id="rId49"/>
    <p:sldId id="323" r:id="rId50"/>
    <p:sldId id="324" r:id="rId51"/>
    <p:sldId id="325" r:id="rId52"/>
    <p:sldId id="326" r:id="rId53"/>
    <p:sldId id="327" r:id="rId54"/>
    <p:sldId id="264" r:id="rId55"/>
    <p:sldId id="328" r:id="rId56"/>
    <p:sldId id="329" r:id="rId57"/>
    <p:sldId id="330" r:id="rId58"/>
    <p:sldId id="268" r:id="rId59"/>
    <p:sldId id="269" r:id="rId60"/>
    <p:sldId id="270" r:id="rId61"/>
    <p:sldId id="331" r:id="rId62"/>
    <p:sldId id="333" r:id="rId63"/>
    <p:sldId id="334" r:id="rId64"/>
    <p:sldId id="306" r:id="rId65"/>
  </p:sldIdLst>
  <p:sldSz cx="18288000" cy="10287000"/>
  <p:notesSz cx="9144000" cy="6858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4660"/>
  </p:normalViewPr>
  <p:slideViewPr>
    <p:cSldViewPr snapToGrid="0">
      <p:cViewPr varScale="1">
        <p:scale>
          <a:sx n="72" d="100"/>
          <a:sy n="72" d="100"/>
        </p:scale>
        <p:origin x="738" y="72"/>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Mohsin Hossain" userId="f06daab0-fc6c-4f6c-8268-040b3873a5ed" providerId="ADAL" clId="{A6C88E44-564C-4950-A514-6861888C133F}"/>
    <pc:docChg chg="modSld sldOrd">
      <pc:chgData name="Md. Mohsin Hossain" userId="f06daab0-fc6c-4f6c-8268-040b3873a5ed" providerId="ADAL" clId="{A6C88E44-564C-4950-A514-6861888C133F}" dt="2025-10-26T06:08:33.304" v="4" actId="931"/>
      <pc:docMkLst>
        <pc:docMk/>
      </pc:docMkLst>
      <pc:sldChg chg="addSp modSp">
        <pc:chgData name="Md. Mohsin Hossain" userId="f06daab0-fc6c-4f6c-8268-040b3873a5ed" providerId="ADAL" clId="{A6C88E44-564C-4950-A514-6861888C133F}" dt="2025-10-26T06:08:33.304" v="4" actId="931"/>
        <pc:sldMkLst>
          <pc:docMk/>
          <pc:sldMk cId="51865478" sldId="306"/>
        </pc:sldMkLst>
        <pc:spChg chg="add mod">
          <ac:chgData name="Md. Mohsin Hossain" userId="f06daab0-fc6c-4f6c-8268-040b3873a5ed" providerId="ADAL" clId="{A6C88E44-564C-4950-A514-6861888C133F}" dt="2025-10-26T06:06:11.447" v="3" actId="767"/>
          <ac:spMkLst>
            <pc:docMk/>
            <pc:sldMk cId="51865478" sldId="306"/>
            <ac:spMk id="2" creationId="{F856FBC4-A930-1B2F-D6B3-A5143A7A32D6}"/>
          </ac:spMkLst>
        </pc:spChg>
        <pc:picChg chg="add mod">
          <ac:chgData name="Md. Mohsin Hossain" userId="f06daab0-fc6c-4f6c-8268-040b3873a5ed" providerId="ADAL" clId="{A6C88E44-564C-4950-A514-6861888C133F}" dt="2025-10-26T06:08:33.304" v="4" actId="931"/>
          <ac:picMkLst>
            <pc:docMk/>
            <pc:sldMk cId="51865478" sldId="306"/>
            <ac:picMk id="5" creationId="{154AFAC7-4FB4-AF2D-08A7-5F5BC2B82243}"/>
          </ac:picMkLst>
        </pc:picChg>
      </pc:sldChg>
      <pc:sldChg chg="addSp modSp ord">
        <pc:chgData name="Md. Mohsin Hossain" userId="f06daab0-fc6c-4f6c-8268-040b3873a5ed" providerId="ADAL" clId="{A6C88E44-564C-4950-A514-6861888C133F}" dt="2025-10-26T06:03:37.203" v="2"/>
        <pc:sldMkLst>
          <pc:docMk/>
          <pc:sldMk cId="1162634533" sldId="334"/>
        </pc:sldMkLst>
        <pc:graphicFrameChg chg="add mod">
          <ac:chgData name="Md. Mohsin Hossain" userId="f06daab0-fc6c-4f6c-8268-040b3873a5ed" providerId="ADAL" clId="{A6C88E44-564C-4950-A514-6861888C133F}" dt="2025-10-26T06:03:37.203" v="2"/>
          <ac:graphicFrameMkLst>
            <pc:docMk/>
            <pc:sldMk cId="1162634533" sldId="334"/>
            <ac:graphicFrameMk id="2" creationId="{EE6B453C-DA20-92C3-CDBC-0E7821D6F59C}"/>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r>
              <a:rPr lang="as-IN" b="1" dirty="0">
                <a:solidFill>
                  <a:srgbClr val="FF0000"/>
                </a:solidFill>
                <a:latin typeface="Kalpurush" panose="02000600000000000000" pitchFamily="2" charset="0"/>
                <a:cs typeface="Kalpurush" panose="02000600000000000000" pitchFamily="2" charset="0"/>
              </a:rPr>
              <a:t>বছরভিত্তিক বিকল্প ব্লকের ব্যবহার লক্ষ্যমাত্রা</a:t>
            </a:r>
          </a:p>
        </c:rich>
      </c:tx>
      <c:overlay val="0"/>
      <c:spPr>
        <a:noFill/>
        <a:ln>
          <a:noFill/>
        </a:ln>
        <a:effectLst/>
      </c:spPr>
      <c:txPr>
        <a:bodyPr rot="0" spcFirstLastPara="1" vertOverflow="ellipsis" vert="horz" wrap="square" anchor="ctr" anchorCtr="1"/>
        <a:lstStyle/>
        <a:p>
          <a:pPr>
            <a:defRPr sz="28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1"/>
        <c:ser>
          <c:idx val="0"/>
          <c:order val="0"/>
          <c:tx>
            <c:strRef>
              <c:f>Sheet1!$E$9</c:f>
              <c:strCache>
                <c:ptCount val="1"/>
                <c:pt idx="0">
                  <c:v>লক্ষ্যমাত্রা (%)</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98BB-4D67-B349-B1F9F9CBFF5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98BB-4D67-B349-B1F9F9CBFF5B}"/>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5-98BB-4D67-B349-B1F9F9CBFF5B}"/>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7-98BB-4D67-B349-B1F9F9CBFF5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98BB-4D67-B349-B1F9F9CBFF5B}"/>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B-98BB-4D67-B349-B1F9F9CBFF5B}"/>
              </c:ext>
            </c:extLst>
          </c:dPt>
          <c:cat>
            <c:strRef>
              <c:f>Sheet1!$F$8:$K$8</c:f>
              <c:strCache>
                <c:ptCount val="6"/>
                <c:pt idx="0">
                  <c:v>২০১৯–২০</c:v>
                </c:pt>
                <c:pt idx="1">
                  <c:v>২০২০–২১</c:v>
                </c:pt>
                <c:pt idx="2">
                  <c:v>২০২১–২২</c:v>
                </c:pt>
                <c:pt idx="3">
                  <c:v>২০২২–২৩</c:v>
                </c:pt>
                <c:pt idx="4">
                  <c:v>২০২৩–২৪</c:v>
                </c:pt>
                <c:pt idx="5">
                  <c:v>২০২৪–২৫</c:v>
                </c:pt>
              </c:strCache>
            </c:strRef>
          </c:cat>
          <c:val>
            <c:numRef>
              <c:f>Sheet1!$F$9:$K$9</c:f>
              <c:numCache>
                <c:formatCode>[$-5000445]0%</c:formatCode>
                <c:ptCount val="6"/>
                <c:pt idx="0">
                  <c:v>0.1</c:v>
                </c:pt>
                <c:pt idx="1">
                  <c:v>0.2</c:v>
                </c:pt>
                <c:pt idx="2">
                  <c:v>0.3</c:v>
                </c:pt>
                <c:pt idx="3">
                  <c:v>0.6</c:v>
                </c:pt>
                <c:pt idx="4">
                  <c:v>0.8</c:v>
                </c:pt>
                <c:pt idx="5">
                  <c:v>1</c:v>
                </c:pt>
              </c:numCache>
            </c:numRef>
          </c:val>
          <c:extLst>
            <c:ext xmlns:c16="http://schemas.microsoft.com/office/drawing/2014/chart" uri="{C3380CC4-5D6E-409C-BE32-E72D297353CC}">
              <c16:uniqueId val="{0000000C-98BB-4D67-B349-B1F9F9CBFF5B}"/>
            </c:ext>
          </c:extLst>
        </c:ser>
        <c:dLbls>
          <c:showLegendKey val="0"/>
          <c:showVal val="0"/>
          <c:showCatName val="0"/>
          <c:showSerName val="0"/>
          <c:showPercent val="0"/>
          <c:showBubbleSize val="0"/>
        </c:dLbls>
        <c:gapWidth val="219"/>
        <c:overlap val="-27"/>
        <c:axId val="1537541776"/>
        <c:axId val="1537546128"/>
      </c:barChart>
      <c:catAx>
        <c:axId val="153754177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as-IN" dirty="0">
                    <a:latin typeface="Kalpurush" panose="02000600000000000000" pitchFamily="2" charset="0"/>
                    <a:cs typeface="Kalpurush" panose="02000600000000000000" pitchFamily="2" charset="0"/>
                  </a:rPr>
                  <a:t>অর্থবছর</a:t>
                </a:r>
                <a:endParaRPr lang="en-US" dirty="0">
                  <a:latin typeface="Kalpurush" panose="02000600000000000000" pitchFamily="2" charset="0"/>
                  <a:cs typeface="Kalpurush" panose="02000600000000000000" pitchFamily="2" charset="0"/>
                </a:endParaRPr>
              </a:p>
            </c:rich>
          </c:tx>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Kalpurush" panose="02000600000000000000" pitchFamily="2" charset="0"/>
                <a:ea typeface="+mn-ea"/>
                <a:cs typeface="Kalpurush" panose="02000600000000000000" pitchFamily="2" charset="0"/>
              </a:defRPr>
            </a:pPr>
            <a:endParaRPr lang="en-US"/>
          </a:p>
        </c:txPr>
        <c:crossAx val="1537546128"/>
        <c:crosses val="autoZero"/>
        <c:auto val="1"/>
        <c:lblAlgn val="ctr"/>
        <c:lblOffset val="100"/>
        <c:noMultiLvlLbl val="0"/>
      </c:catAx>
      <c:valAx>
        <c:axId val="153754612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r>
                  <a:rPr lang="as-IN" dirty="0">
                    <a:latin typeface="Kalpurush" panose="02000600000000000000" pitchFamily="2" charset="0"/>
                    <a:cs typeface="Kalpurush" panose="02000600000000000000" pitchFamily="2" charset="0"/>
                  </a:rPr>
                  <a:t>লক্ষ্যমাত্রা (%)</a:t>
                </a:r>
                <a:endParaRPr lang="en-US" dirty="0">
                  <a:latin typeface="Kalpurush" panose="02000600000000000000" pitchFamily="2" charset="0"/>
                  <a:cs typeface="Kalpurush" panose="02000600000000000000" pitchFamily="2" charset="0"/>
                </a:endParaRPr>
              </a:p>
            </c:rich>
          </c:tx>
          <c:overlay val="0"/>
          <c:spPr>
            <a:noFill/>
            <a:ln>
              <a:noFill/>
            </a:ln>
            <a:effectLst/>
          </c:spPr>
          <c:txPr>
            <a:bodyPr rot="-54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title>
        <c:numFmt formatCode="[$-5000445]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en-US"/>
          </a:p>
        </c:txPr>
        <c:crossAx val="1537541776"/>
        <c:crosses val="autoZero"/>
        <c:crossBetween val="between"/>
      </c:valAx>
      <c:spPr>
        <a:noFill/>
        <a:ln>
          <a:noFill/>
        </a:ln>
        <a:effectLst/>
      </c:spPr>
    </c:plotArea>
    <c:plotVisOnly val="1"/>
    <c:dispBlanksAs val="gap"/>
    <c:showDLblsOverMax val="0"/>
  </c:chart>
  <c:spPr>
    <a:noFill/>
    <a:ln>
      <a:noFill/>
    </a:ln>
    <a:effectLst/>
  </c:spPr>
  <c:txPr>
    <a:bodyPr/>
    <a:lstStyle/>
    <a:p>
      <a:pPr>
        <a:defRPr sz="2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7E523E-C572-4107-B515-D003821C5023}" type="doc">
      <dgm:prSet loTypeId="urn:microsoft.com/office/officeart/2005/8/layout/hProcess3" loCatId="process" qsTypeId="urn:microsoft.com/office/officeart/2005/8/quickstyle/simple2" qsCatId="simple" csTypeId="urn:microsoft.com/office/officeart/2005/8/colors/accent1_2" csCatId="accent1" phldr="1"/>
      <dgm:spPr/>
    </dgm:pt>
    <dgm:pt modelId="{F3307403-32E2-4824-AC17-FACAD3E1E56B}">
      <dgm:prSet/>
      <dgm:spPr/>
      <dgm:t>
        <a:bodyPr/>
        <a:lstStyle/>
        <a:p>
          <a:endParaRPr lang="en-US" dirty="0"/>
        </a:p>
      </dgm:t>
    </dgm:pt>
    <dgm:pt modelId="{8F6853B4-C05B-4AE6-BFCF-AAF8001695B9}" type="parTrans" cxnId="{486ED40B-3A2A-430F-B833-2053B9B1E231}">
      <dgm:prSet/>
      <dgm:spPr/>
      <dgm:t>
        <a:bodyPr/>
        <a:lstStyle/>
        <a:p>
          <a:endParaRPr lang="en-US"/>
        </a:p>
      </dgm:t>
    </dgm:pt>
    <dgm:pt modelId="{C5609A93-0972-4ED1-8E89-6B0E15F8C41A}" type="sibTrans" cxnId="{486ED40B-3A2A-430F-B833-2053B9B1E231}">
      <dgm:prSet/>
      <dgm:spPr/>
      <dgm:t>
        <a:bodyPr/>
        <a:lstStyle/>
        <a:p>
          <a:endParaRPr lang="en-US"/>
        </a:p>
      </dgm:t>
    </dgm:pt>
    <dgm:pt modelId="{140A0550-3753-4ECF-A67A-458D4960A2E2}" type="pres">
      <dgm:prSet presAssocID="{EB7E523E-C572-4107-B515-D003821C5023}" presName="Name0" presStyleCnt="0">
        <dgm:presLayoutVars>
          <dgm:dir/>
          <dgm:animLvl val="lvl"/>
          <dgm:resizeHandles val="exact"/>
        </dgm:presLayoutVars>
      </dgm:prSet>
      <dgm:spPr/>
    </dgm:pt>
    <dgm:pt modelId="{525E2E3F-B940-42CA-B5EB-B09E20D1D354}" type="pres">
      <dgm:prSet presAssocID="{EB7E523E-C572-4107-B515-D003821C5023}" presName="dummy" presStyleCnt="0"/>
      <dgm:spPr/>
    </dgm:pt>
    <dgm:pt modelId="{6053855A-256D-4C7F-9722-63813294908B}" type="pres">
      <dgm:prSet presAssocID="{EB7E523E-C572-4107-B515-D003821C5023}" presName="linH" presStyleCnt="0"/>
      <dgm:spPr/>
    </dgm:pt>
    <dgm:pt modelId="{AECD268C-79FB-4265-ABCC-6C54411CEB8D}" type="pres">
      <dgm:prSet presAssocID="{EB7E523E-C572-4107-B515-D003821C5023}" presName="padding1" presStyleCnt="0"/>
      <dgm:spPr/>
    </dgm:pt>
    <dgm:pt modelId="{917CCB0D-E77F-4C14-AF8B-AA71A2643C42}" type="pres">
      <dgm:prSet presAssocID="{F3307403-32E2-4824-AC17-FACAD3E1E56B}" presName="linV" presStyleCnt="0"/>
      <dgm:spPr/>
    </dgm:pt>
    <dgm:pt modelId="{583D2FC2-EFD0-41CB-BEE8-2174E6F6B593}" type="pres">
      <dgm:prSet presAssocID="{F3307403-32E2-4824-AC17-FACAD3E1E56B}" presName="spVertical1" presStyleCnt="0"/>
      <dgm:spPr/>
    </dgm:pt>
    <dgm:pt modelId="{6FDF322F-0503-46ED-B87D-76E9FD380E6D}" type="pres">
      <dgm:prSet presAssocID="{F3307403-32E2-4824-AC17-FACAD3E1E56B}" presName="parTx" presStyleLbl="revTx" presStyleIdx="0" presStyleCnt="1">
        <dgm:presLayoutVars>
          <dgm:chMax val="0"/>
          <dgm:chPref val="0"/>
          <dgm:bulletEnabled val="1"/>
        </dgm:presLayoutVars>
      </dgm:prSet>
      <dgm:spPr/>
    </dgm:pt>
    <dgm:pt modelId="{1DEA053C-263C-48EC-80E7-2E1C8771BA36}" type="pres">
      <dgm:prSet presAssocID="{F3307403-32E2-4824-AC17-FACAD3E1E56B}" presName="spVertical2" presStyleCnt="0"/>
      <dgm:spPr/>
    </dgm:pt>
    <dgm:pt modelId="{0BF1EF0B-AE34-4A0A-9C78-7D7E5CA5F466}" type="pres">
      <dgm:prSet presAssocID="{F3307403-32E2-4824-AC17-FACAD3E1E56B}" presName="spVertical3" presStyleCnt="0"/>
      <dgm:spPr/>
    </dgm:pt>
    <dgm:pt modelId="{9BEBFC73-E607-4ABB-85B1-E4621D74F1BE}" type="pres">
      <dgm:prSet presAssocID="{EB7E523E-C572-4107-B515-D003821C5023}" presName="padding2" presStyleCnt="0"/>
      <dgm:spPr/>
    </dgm:pt>
    <dgm:pt modelId="{8C98EF1A-704E-4E5F-A457-AF1B031A4709}" type="pres">
      <dgm:prSet presAssocID="{EB7E523E-C572-4107-B515-D003821C5023}" presName="negArrow" presStyleCnt="0"/>
      <dgm:spPr/>
    </dgm:pt>
    <dgm:pt modelId="{FC155B69-6D83-464D-9565-8BD615415A47}" type="pres">
      <dgm:prSet presAssocID="{EB7E523E-C572-4107-B515-D003821C5023}" presName="backgroundArrow" presStyleLbl="node1" presStyleIdx="0" presStyleCnt="1" custLinFactX="100000" custLinFactNeighborX="175000" custLinFactNeighborY="-3662"/>
      <dgm:spPr>
        <a:solidFill>
          <a:schemeClr val="tx1"/>
        </a:solidFill>
      </dgm:spPr>
    </dgm:pt>
  </dgm:ptLst>
  <dgm:cxnLst>
    <dgm:cxn modelId="{486ED40B-3A2A-430F-B833-2053B9B1E231}" srcId="{EB7E523E-C572-4107-B515-D003821C5023}" destId="{F3307403-32E2-4824-AC17-FACAD3E1E56B}" srcOrd="0" destOrd="0" parTransId="{8F6853B4-C05B-4AE6-BFCF-AAF8001695B9}" sibTransId="{C5609A93-0972-4ED1-8E89-6B0E15F8C41A}"/>
    <dgm:cxn modelId="{A9A735BF-DC45-4618-A6C6-8D42BD429323}" type="presOf" srcId="{EB7E523E-C572-4107-B515-D003821C5023}" destId="{140A0550-3753-4ECF-A67A-458D4960A2E2}" srcOrd="0" destOrd="0" presId="urn:microsoft.com/office/officeart/2005/8/layout/hProcess3"/>
    <dgm:cxn modelId="{4F97B5EB-3F4C-41F4-B567-6F080654FF5E}" type="presOf" srcId="{F3307403-32E2-4824-AC17-FACAD3E1E56B}" destId="{6FDF322F-0503-46ED-B87D-76E9FD380E6D}" srcOrd="0" destOrd="0" presId="urn:microsoft.com/office/officeart/2005/8/layout/hProcess3"/>
    <dgm:cxn modelId="{79918972-8A2E-4835-9B9A-1F34149C5BEE}" type="presParOf" srcId="{140A0550-3753-4ECF-A67A-458D4960A2E2}" destId="{525E2E3F-B940-42CA-B5EB-B09E20D1D354}" srcOrd="0" destOrd="0" presId="urn:microsoft.com/office/officeart/2005/8/layout/hProcess3"/>
    <dgm:cxn modelId="{2B5B8880-ABE0-4B74-9925-AEEAF0E6DFA6}" type="presParOf" srcId="{140A0550-3753-4ECF-A67A-458D4960A2E2}" destId="{6053855A-256D-4C7F-9722-63813294908B}" srcOrd="1" destOrd="0" presId="urn:microsoft.com/office/officeart/2005/8/layout/hProcess3"/>
    <dgm:cxn modelId="{89FC65ED-C3F5-4E7B-9B21-3E9BA6CA47A7}" type="presParOf" srcId="{6053855A-256D-4C7F-9722-63813294908B}" destId="{AECD268C-79FB-4265-ABCC-6C54411CEB8D}" srcOrd="0" destOrd="0" presId="urn:microsoft.com/office/officeart/2005/8/layout/hProcess3"/>
    <dgm:cxn modelId="{79B0FF0C-F8BF-4753-A018-B7F3BB20E669}" type="presParOf" srcId="{6053855A-256D-4C7F-9722-63813294908B}" destId="{917CCB0D-E77F-4C14-AF8B-AA71A2643C42}" srcOrd="1" destOrd="0" presId="urn:microsoft.com/office/officeart/2005/8/layout/hProcess3"/>
    <dgm:cxn modelId="{878CCCEE-1707-4B86-A612-4B41ECB55786}" type="presParOf" srcId="{917CCB0D-E77F-4C14-AF8B-AA71A2643C42}" destId="{583D2FC2-EFD0-41CB-BEE8-2174E6F6B593}" srcOrd="0" destOrd="0" presId="urn:microsoft.com/office/officeart/2005/8/layout/hProcess3"/>
    <dgm:cxn modelId="{41FE0FED-42E8-4BCB-82B4-CCDE1A88D6AE}" type="presParOf" srcId="{917CCB0D-E77F-4C14-AF8B-AA71A2643C42}" destId="{6FDF322F-0503-46ED-B87D-76E9FD380E6D}" srcOrd="1" destOrd="0" presId="urn:microsoft.com/office/officeart/2005/8/layout/hProcess3"/>
    <dgm:cxn modelId="{FA9255BF-FEDA-437C-A713-7CE9500368F8}" type="presParOf" srcId="{917CCB0D-E77F-4C14-AF8B-AA71A2643C42}" destId="{1DEA053C-263C-48EC-80E7-2E1C8771BA36}" srcOrd="2" destOrd="0" presId="urn:microsoft.com/office/officeart/2005/8/layout/hProcess3"/>
    <dgm:cxn modelId="{DF5B7610-FFF6-49C8-9417-95C48F52FDAC}" type="presParOf" srcId="{917CCB0D-E77F-4C14-AF8B-AA71A2643C42}" destId="{0BF1EF0B-AE34-4A0A-9C78-7D7E5CA5F466}" srcOrd="3" destOrd="0" presId="urn:microsoft.com/office/officeart/2005/8/layout/hProcess3"/>
    <dgm:cxn modelId="{042EC6E0-B268-4E08-8341-08E859C2C3F3}" type="presParOf" srcId="{6053855A-256D-4C7F-9722-63813294908B}" destId="{9BEBFC73-E607-4ABB-85B1-E4621D74F1BE}" srcOrd="2" destOrd="0" presId="urn:microsoft.com/office/officeart/2005/8/layout/hProcess3"/>
    <dgm:cxn modelId="{CA5EF76A-48BC-48F0-8D0A-AB3BA79E14DE}" type="presParOf" srcId="{6053855A-256D-4C7F-9722-63813294908B}" destId="{8C98EF1A-704E-4E5F-A457-AF1B031A4709}" srcOrd="3" destOrd="0" presId="urn:microsoft.com/office/officeart/2005/8/layout/hProcess3"/>
    <dgm:cxn modelId="{2DA4B984-8D13-40A6-A96B-E1B45C0F2F7B}" type="presParOf" srcId="{6053855A-256D-4C7F-9722-63813294908B}" destId="{FC155B69-6D83-464D-9565-8BD615415A47}"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155B69-6D83-464D-9565-8BD615415A47}">
      <dsp:nvSpPr>
        <dsp:cNvPr id="0" name=""/>
        <dsp:cNvSpPr/>
      </dsp:nvSpPr>
      <dsp:spPr>
        <a:xfrm>
          <a:off x="0" y="7245"/>
          <a:ext cx="1211258" cy="432000"/>
        </a:xfrm>
        <a:prstGeom prst="rightArrow">
          <a:avLst/>
        </a:prstGeom>
        <a:solidFill>
          <a:schemeClr val="tx1"/>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FDF322F-0503-46ED-B87D-76E9FD380E6D}">
      <dsp:nvSpPr>
        <dsp:cNvPr id="0" name=""/>
        <dsp:cNvSpPr/>
      </dsp:nvSpPr>
      <dsp:spPr>
        <a:xfrm>
          <a:off x="96932" y="131065"/>
          <a:ext cx="994792" cy="21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0960" rIns="0" bIns="60960" numCol="1" spcCol="1270" anchor="ctr" anchorCtr="0">
          <a:noAutofit/>
        </a:bodyPr>
        <a:lstStyle/>
        <a:p>
          <a:pPr marL="0" lvl="0" indent="0" algn="ctr" defTabSz="266700">
            <a:lnSpc>
              <a:spcPct val="90000"/>
            </a:lnSpc>
            <a:spcBef>
              <a:spcPct val="0"/>
            </a:spcBef>
            <a:spcAft>
              <a:spcPct val="35000"/>
            </a:spcAft>
            <a:buNone/>
          </a:pPr>
          <a:endParaRPr lang="en-US" sz="600" kern="1200" dirty="0"/>
        </a:p>
      </dsp:txBody>
      <dsp:txXfrm>
        <a:off x="96932" y="131065"/>
        <a:ext cx="994792" cy="21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F032EADC-69B2-4B48-9D31-2E5B1A4EC8FE}" type="datetimeFigureOut">
              <a:rPr lang="en-US" smtClean="0"/>
              <a:t>10/26/2025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002DABE-91C4-4777-8555-D89297A7BB70}" type="slidenum">
              <a:rPr lang="en-US" smtClean="0"/>
              <a:t>‹#›</a:t>
            </a:fld>
            <a:endParaRPr lang="en-US"/>
          </a:p>
        </p:txBody>
      </p:sp>
    </p:spTree>
    <p:extLst>
      <p:ext uri="{BB962C8B-B14F-4D97-AF65-F5344CB8AC3E}">
        <p14:creationId xmlns:p14="http://schemas.microsoft.com/office/powerpoint/2010/main" val="3778135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আমাদের আজকের কর্মশালার শিরোনাম </a:t>
            </a:r>
            <a:r>
              <a:rPr lang="bn-BD" i="1" dirty="0">
                <a:latin typeface="Kalpurush" panose="02000600000000000000" pitchFamily="2" charset="0"/>
                <a:cs typeface="Kalpurush" panose="02000600000000000000" pitchFamily="2" charset="0"/>
              </a:rPr>
              <a:t>‘</a:t>
            </a:r>
            <a:r>
              <a:rPr lang="en-US" i="1" dirty="0">
                <a:latin typeface="Kalpurush" panose="02000600000000000000" pitchFamily="2" charset="0"/>
                <a:cs typeface="Kalpurush" panose="02000600000000000000" pitchFamily="2" charset="0"/>
              </a:rPr>
              <a:t>Bricks to Blocks: Transitioning to a Cleaner Building Technology’</a:t>
            </a:r>
            <a:r>
              <a:rPr lang="en-US" dirty="0">
                <a:latin typeface="Kalpurush" panose="02000600000000000000" pitchFamily="2" charset="0"/>
                <a:cs typeface="Kalpurush" panose="02000600000000000000" pitchFamily="2" charset="0"/>
              </a:rPr>
              <a:t>।</a:t>
            </a:r>
          </a:p>
          <a:p>
            <a:r>
              <a:rPr lang="bn-BD" dirty="0">
                <a:latin typeface="Kalpurush" panose="02000600000000000000" pitchFamily="2" charset="0"/>
                <a:cs typeface="Kalpurush" panose="02000600000000000000" pitchFamily="2" charset="0"/>
              </a:rPr>
              <a:t>এই কর্মশালা মূলত </a:t>
            </a:r>
            <a:r>
              <a:rPr lang="bn-BD" b="1" dirty="0">
                <a:latin typeface="Kalpurush" panose="02000600000000000000" pitchFamily="2" charset="0"/>
                <a:cs typeface="Kalpurush" panose="02000600000000000000" pitchFamily="2" charset="0"/>
              </a:rPr>
              <a:t>প্রকৌশলী, ঠিকাদার এবং রাজমিস্ত্রীদের জন্য আয়োজন করা হয়েছে</a:t>
            </a:r>
            <a:r>
              <a:rPr lang="bn-BD" dirty="0">
                <a:latin typeface="Kalpurush" panose="02000600000000000000" pitchFamily="2" charset="0"/>
                <a:cs typeface="Kalpurush" panose="02000600000000000000" pitchFamily="2" charset="0"/>
              </a:rPr>
              <a:t>—যাতে আমরা সবাই মিলে আলোচনা করতে পারি, কীভাবে ইট থেকে ব্লকের দিকে যাওয়া যায় এবং সেখানে কী ধরনের সমন্বয় ও তথ্যগত চ্যালেঞ্জ সামনে আসে।</a:t>
            </a:r>
          </a:p>
          <a:p>
            <a:r>
              <a:rPr lang="bn-BD" dirty="0">
                <a:latin typeface="Kalpurush" panose="02000600000000000000" pitchFamily="2" charset="0"/>
                <a:cs typeface="Kalpurush" panose="02000600000000000000" pitchFamily="2" charset="0"/>
              </a:rPr>
              <a:t>এই গবেষণা ও কর্মশালাটি অর্থায়ন করেছে</a:t>
            </a:r>
            <a:r>
              <a:rPr lang="en-US" dirty="0">
                <a:latin typeface="Kalpurush" panose="02000600000000000000" pitchFamily="2" charset="0"/>
                <a:cs typeface="Kalpurush" panose="02000600000000000000" pitchFamily="2" charset="0"/>
              </a:rPr>
              <a:t> </a:t>
            </a:r>
            <a:r>
              <a:rPr lang="en-US" i="1" dirty="0">
                <a:latin typeface="Kalpurush" panose="02000600000000000000" pitchFamily="2" charset="0"/>
                <a:cs typeface="Kalpurush" panose="02000600000000000000" pitchFamily="2" charset="0"/>
              </a:rPr>
              <a:t>Private Enterprise Development in Low-Income Countries (PEDL)</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আর গবেষণা বাস্তবায়ন করছে </a:t>
            </a:r>
            <a:r>
              <a:rPr lang="en-US" b="1" dirty="0">
                <a:latin typeface="Kalpurush" panose="02000600000000000000" pitchFamily="2" charset="0"/>
                <a:cs typeface="Kalpurush" panose="02000600000000000000" pitchFamily="2" charset="0"/>
              </a:rPr>
              <a:t>BIGD, BRAC University</a:t>
            </a:r>
            <a:r>
              <a:rPr lang="en-US" dirty="0">
                <a:latin typeface="Kalpurush" panose="02000600000000000000" pitchFamily="2" charset="0"/>
                <a:cs typeface="Kalpurush" panose="02000600000000000000" pitchFamily="2" charset="0"/>
              </a:rPr>
              <a:t>।</a:t>
            </a:r>
          </a:p>
          <a:p>
            <a:r>
              <a:rPr lang="bn-BD" dirty="0">
                <a:latin typeface="Kalpurush" panose="02000600000000000000" pitchFamily="2" charset="0"/>
                <a:cs typeface="Kalpurush" panose="02000600000000000000" pitchFamily="2" charset="0"/>
              </a:rPr>
              <a:t>আজকের দিনটা আমাদের জন্য একটি সুযোগ—শিখতে, অভিজ্ঞতা ভাগ করতে এবং একসাথে টেকসই নির্মাণের নতুন পথ খুঁজে বের করতে।”</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2</a:t>
            </a:fld>
            <a:endParaRPr lang="en-US"/>
          </a:p>
        </p:txBody>
      </p:sp>
    </p:spTree>
    <p:extLst>
      <p:ext uri="{BB962C8B-B14F-4D97-AF65-F5344CB8AC3E}">
        <p14:creationId xmlns:p14="http://schemas.microsoft.com/office/powerpoint/2010/main" val="1524653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“ব্লক বিভিন্ন ধরনের হয়—হলো ব্লক, সলিড ব্লক, ইউনিপেভার।</a:t>
            </a:r>
          </a:p>
          <a:p>
            <a:r>
              <a:rPr lang="bn-BD" dirty="0">
                <a:latin typeface="Kalpurush" panose="02000600000000000000" pitchFamily="2" charset="0"/>
                <a:cs typeface="Kalpurush" panose="02000600000000000000" pitchFamily="2" charset="0"/>
              </a:rPr>
              <a:t>এগুলো হালকা, মজবুত, কম সিমেন্ট লাগে, আর তাপ নিরোধক বৈশিষ্ট্য রাখে।</a:t>
            </a:r>
          </a:p>
          <a:p>
            <a:r>
              <a:rPr lang="en-US" dirty="0">
                <a:latin typeface="Kalpurush" panose="02000600000000000000" pitchFamily="2" charset="0"/>
                <a:cs typeface="Kalpurush" panose="02000600000000000000" pitchFamily="2" charset="0"/>
              </a:rPr>
              <a:t>ASTM </a:t>
            </a:r>
            <a:r>
              <a:rPr lang="bn-BD" dirty="0">
                <a:latin typeface="Kalpurush" panose="02000600000000000000" pitchFamily="2" charset="0"/>
                <a:cs typeface="Kalpurush" panose="02000600000000000000" pitchFamily="2" charset="0"/>
              </a:rPr>
              <a:t>ও </a:t>
            </a:r>
            <a:r>
              <a:rPr lang="en-US" dirty="0">
                <a:latin typeface="Kalpurush" panose="02000600000000000000" pitchFamily="2" charset="0"/>
                <a:cs typeface="Kalpurush" panose="02000600000000000000" pitchFamily="2" charset="0"/>
              </a:rPr>
              <a:t>BS EN </a:t>
            </a:r>
            <a:r>
              <a:rPr lang="bn-BD" dirty="0">
                <a:latin typeface="Kalpurush" panose="02000600000000000000" pitchFamily="2" charset="0"/>
                <a:cs typeface="Kalpurush" panose="02000600000000000000" pitchFamily="2" charset="0"/>
              </a:rPr>
              <a:t>স্ট্যান্ডার্ড অনুযায়ী এগুলোর মান যাচাই করা হয়।”</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14</a:t>
            </a:fld>
            <a:endParaRPr lang="en-US"/>
          </a:p>
        </p:txBody>
      </p:sp>
    </p:spTree>
    <p:extLst>
      <p:ext uri="{BB962C8B-B14F-4D97-AF65-F5344CB8AC3E}">
        <p14:creationId xmlns:p14="http://schemas.microsoft.com/office/powerpoint/2010/main" val="41385263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এখানে আমরা একই ধরনের বিল্ডিং ডিজাইনকে তিনভাবে দেখাতে পারি—কেবল মেটেরিয়াল বদলে।</a:t>
            </a:r>
          </a:p>
          <a:p>
            <a:r>
              <a:rPr lang="bn-BD" dirty="0">
                <a:latin typeface="Kalpurush" panose="02000600000000000000" pitchFamily="2" charset="0"/>
                <a:cs typeface="Kalpurush" panose="02000600000000000000" pitchFamily="2" charset="0"/>
              </a:rPr>
              <a:t>প্রথম ডিজাইনটিতে </a:t>
            </a:r>
            <a:r>
              <a:rPr lang="en-US" b="1" dirty="0">
                <a:latin typeface="Kalpurush" panose="02000600000000000000" pitchFamily="2" charset="0"/>
                <a:cs typeface="Kalpurush" panose="02000600000000000000" pitchFamily="2" charset="0"/>
              </a:rPr>
              <a:t>Traditional Bricks</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ব্যবহার করা হয়েছে। এটা আমাদের পরিচিত, দেখতে উষ্ণ লালচে রঙ দেয় এবং এক ধরনের ‘</a:t>
            </a:r>
            <a:r>
              <a:rPr lang="en-US" dirty="0">
                <a:latin typeface="Kalpurush" panose="02000600000000000000" pitchFamily="2" charset="0"/>
                <a:cs typeface="Kalpurush" panose="02000600000000000000" pitchFamily="2" charset="0"/>
              </a:rPr>
              <a:t>classic’ </a:t>
            </a:r>
            <a:r>
              <a:rPr lang="bn-BD" dirty="0">
                <a:latin typeface="Kalpurush" panose="02000600000000000000" pitchFamily="2" charset="0"/>
                <a:cs typeface="Kalpurush" panose="02000600000000000000" pitchFamily="2" charset="0"/>
              </a:rPr>
              <a:t>ফিল তৈরি করে।</a:t>
            </a:r>
            <a:endParaRPr lang="en-US" dirty="0">
              <a:latin typeface="Kalpurush" panose="02000600000000000000" pitchFamily="2" charset="0"/>
              <a:cs typeface="Kalpurush" panose="02000600000000000000" pitchFamily="2" charset="0"/>
            </a:endParaRPr>
          </a:p>
          <a:p>
            <a:endParaRPr lang="bn-BD" dirty="0">
              <a:latin typeface="Kalpurush" panose="02000600000000000000" pitchFamily="2" charset="0"/>
              <a:cs typeface="Kalpurush" panose="02000600000000000000" pitchFamily="2" charset="0"/>
            </a:endParaRPr>
          </a:p>
          <a:p>
            <a:r>
              <a:rPr lang="bn-BD" dirty="0">
                <a:latin typeface="Kalpurush" panose="02000600000000000000" pitchFamily="2" charset="0"/>
                <a:cs typeface="Kalpurush" panose="02000600000000000000" pitchFamily="2" charset="0"/>
              </a:rPr>
              <a:t>দ্বিতীয় ডিজাইনটিতে </a:t>
            </a:r>
            <a:r>
              <a:rPr lang="en-US" b="1" dirty="0">
                <a:latin typeface="Kalpurush" panose="02000600000000000000" pitchFamily="2" charset="0"/>
                <a:cs typeface="Kalpurush" panose="02000600000000000000" pitchFamily="2" charset="0"/>
              </a:rPr>
              <a:t>Solid Blocks</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ব্যবহার করা হয়েছে। এতে বিল্ডিংটা দেখতে আরও </a:t>
            </a:r>
            <a:r>
              <a:rPr lang="en-US" dirty="0">
                <a:latin typeface="Kalpurush" panose="02000600000000000000" pitchFamily="2" charset="0"/>
                <a:cs typeface="Kalpurush" panose="02000600000000000000" pitchFamily="2" charset="0"/>
              </a:rPr>
              <a:t>uniform </a:t>
            </a:r>
            <a:r>
              <a:rPr lang="bn-BD" dirty="0">
                <a:latin typeface="Kalpurush" panose="02000600000000000000" pitchFamily="2" charset="0"/>
                <a:cs typeface="Kalpurush" panose="02000600000000000000" pitchFamily="2" charset="0"/>
              </a:rPr>
              <a:t>আর আধুনিক লাগে, রঙও অপেক্ষাকৃত হালকা হয়।</a:t>
            </a:r>
          </a:p>
          <a:p>
            <a:endParaRPr lang="en-US" dirty="0">
              <a:latin typeface="Kalpurush" panose="02000600000000000000" pitchFamily="2" charset="0"/>
              <a:cs typeface="Kalpurush" panose="02000600000000000000" pitchFamily="2" charset="0"/>
            </a:endParaRPr>
          </a:p>
          <a:p>
            <a:r>
              <a:rPr lang="bn-BD" dirty="0">
                <a:latin typeface="Kalpurush" panose="02000600000000000000" pitchFamily="2" charset="0"/>
                <a:cs typeface="Kalpurush" panose="02000600000000000000" pitchFamily="2" charset="0"/>
              </a:rPr>
              <a:t>আর তৃতীয় অপশনে বাইরের দিকে </a:t>
            </a:r>
            <a:r>
              <a:rPr lang="en-US" b="1" dirty="0">
                <a:latin typeface="Kalpurush" panose="02000600000000000000" pitchFamily="2" charset="0"/>
                <a:cs typeface="Kalpurush" panose="02000600000000000000" pitchFamily="2" charset="0"/>
              </a:rPr>
              <a:t>Solid Block</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আর ভেতরের দিকে </a:t>
            </a:r>
            <a:r>
              <a:rPr lang="en-US" b="1" dirty="0">
                <a:latin typeface="Kalpurush" panose="02000600000000000000" pitchFamily="2" charset="0"/>
                <a:cs typeface="Kalpurush" panose="02000600000000000000" pitchFamily="2" charset="0"/>
              </a:rPr>
              <a:t>Hollow Block</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ব্যবহার করা হয়। এতে বাইরের অংশ </a:t>
            </a:r>
            <a:r>
              <a:rPr lang="en-US" dirty="0">
                <a:latin typeface="Kalpurush" panose="02000600000000000000" pitchFamily="2" charset="0"/>
                <a:cs typeface="Kalpurush" panose="02000600000000000000" pitchFamily="2" charset="0"/>
              </a:rPr>
              <a:t>strong </a:t>
            </a:r>
            <a:r>
              <a:rPr lang="bn-BD" dirty="0">
                <a:latin typeface="Kalpurush" panose="02000600000000000000" pitchFamily="2" charset="0"/>
                <a:cs typeface="Kalpurush" panose="02000600000000000000" pitchFamily="2" charset="0"/>
              </a:rPr>
              <a:t>ও </a:t>
            </a:r>
            <a:r>
              <a:rPr lang="en-US" dirty="0">
                <a:latin typeface="Kalpurush" panose="02000600000000000000" pitchFamily="2" charset="0"/>
                <a:cs typeface="Kalpurush" panose="02000600000000000000" pitchFamily="2" charset="0"/>
              </a:rPr>
              <a:t>weather-resistant </a:t>
            </a:r>
            <a:r>
              <a:rPr lang="bn-BD" dirty="0">
                <a:latin typeface="Kalpurush" panose="02000600000000000000" pitchFamily="2" charset="0"/>
                <a:cs typeface="Kalpurush" panose="02000600000000000000" pitchFamily="2" charset="0"/>
              </a:rPr>
              <a:t>থাকে, আবার ভেতরে </a:t>
            </a:r>
            <a:r>
              <a:rPr lang="en-US" dirty="0">
                <a:latin typeface="Kalpurush" panose="02000600000000000000" pitchFamily="2" charset="0"/>
                <a:cs typeface="Kalpurush" panose="02000600000000000000" pitchFamily="2" charset="0"/>
              </a:rPr>
              <a:t>Hollow Block </a:t>
            </a:r>
            <a:r>
              <a:rPr lang="bn-BD" dirty="0">
                <a:latin typeface="Kalpurush" panose="02000600000000000000" pitchFamily="2" charset="0"/>
                <a:cs typeface="Kalpurush" panose="02000600000000000000" pitchFamily="2" charset="0"/>
              </a:rPr>
              <a:t>ব্যবহারের কারণে খরচ ও </a:t>
            </a:r>
            <a:r>
              <a:rPr lang="en-US" dirty="0">
                <a:latin typeface="Kalpurush" panose="02000600000000000000" pitchFamily="2" charset="0"/>
                <a:cs typeface="Kalpurush" panose="02000600000000000000" pitchFamily="2" charset="0"/>
              </a:rPr>
              <a:t>carbon emission </a:t>
            </a:r>
            <a:r>
              <a:rPr lang="bn-BD" dirty="0">
                <a:latin typeface="Kalpurush" panose="02000600000000000000" pitchFamily="2" charset="0"/>
                <a:cs typeface="Kalpurush" panose="02000600000000000000" pitchFamily="2" charset="0"/>
              </a:rPr>
              <a:t>দুইটাই কমে যায়।</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17</a:t>
            </a:fld>
            <a:endParaRPr lang="en-US"/>
          </a:p>
        </p:txBody>
      </p:sp>
    </p:spTree>
    <p:extLst>
      <p:ext uri="{BB962C8B-B14F-4D97-AF65-F5344CB8AC3E}">
        <p14:creationId xmlns:p14="http://schemas.microsoft.com/office/powerpoint/2010/main" val="4179049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02DABE-91C4-4777-8555-D89297A7BB70}" type="slidenum">
              <a:rPr lang="en-US" smtClean="0"/>
              <a:t>18</a:t>
            </a:fld>
            <a:endParaRPr lang="en-US"/>
          </a:p>
        </p:txBody>
      </p:sp>
    </p:spTree>
    <p:extLst>
      <p:ext uri="{BB962C8B-B14F-4D97-AF65-F5344CB8AC3E}">
        <p14:creationId xmlns:p14="http://schemas.microsoft.com/office/powerpoint/2010/main" val="563711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02DABE-91C4-4777-8555-D89297A7BB70}" type="slidenum">
              <a:rPr lang="en-US" smtClean="0"/>
              <a:t>19</a:t>
            </a:fld>
            <a:endParaRPr lang="en-US"/>
          </a:p>
        </p:txBody>
      </p:sp>
    </p:spTree>
    <p:extLst>
      <p:ext uri="{BB962C8B-B14F-4D97-AF65-F5344CB8AC3E}">
        <p14:creationId xmlns:p14="http://schemas.microsoft.com/office/powerpoint/2010/main" val="13656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Kalpurush" panose="02000600000000000000" pitchFamily="2" charset="0"/>
                <a:cs typeface="Kalpurush" panose="02000600000000000000" pitchFamily="2" charset="0"/>
              </a:rPr>
              <a:t>Block </a:t>
            </a:r>
            <a:r>
              <a:rPr lang="bn-BD" dirty="0">
                <a:latin typeface="Kalpurush" panose="02000600000000000000" pitchFamily="2" charset="0"/>
                <a:cs typeface="Kalpurush" panose="02000600000000000000" pitchFamily="2" charset="0"/>
              </a:rPr>
              <a:t>তৈরিতে মূলত দুই ধরনের উপাদান লাগে—প্রথমত, মূল উপাদান: সিমেন্ট, পানি আর বালি। এগুলো </a:t>
            </a:r>
            <a:r>
              <a:rPr lang="en-US" dirty="0">
                <a:latin typeface="Kalpurush" panose="02000600000000000000" pitchFamily="2" charset="0"/>
                <a:cs typeface="Kalpurush" panose="02000600000000000000" pitchFamily="2" charset="0"/>
              </a:rPr>
              <a:t>block-</a:t>
            </a:r>
            <a:r>
              <a:rPr lang="bn-BD" dirty="0">
                <a:latin typeface="Kalpurush" panose="02000600000000000000" pitchFamily="2" charset="0"/>
                <a:cs typeface="Kalpurush" panose="02000600000000000000" pitchFamily="2" charset="0"/>
              </a:rPr>
              <a:t>এর </a:t>
            </a:r>
            <a:r>
              <a:rPr lang="en-US" dirty="0">
                <a:latin typeface="Kalpurush" panose="02000600000000000000" pitchFamily="2" charset="0"/>
                <a:cs typeface="Kalpurush" panose="02000600000000000000" pitchFamily="2" charset="0"/>
              </a:rPr>
              <a:t>strength </a:t>
            </a:r>
            <a:r>
              <a:rPr lang="bn-BD" dirty="0">
                <a:latin typeface="Kalpurush" panose="02000600000000000000" pitchFamily="2" charset="0"/>
                <a:cs typeface="Kalpurush" panose="02000600000000000000" pitchFamily="2" charset="0"/>
              </a:rPr>
              <a:t>আর </a:t>
            </a:r>
            <a:r>
              <a:rPr lang="en-US" dirty="0">
                <a:latin typeface="Kalpurush" panose="02000600000000000000" pitchFamily="2" charset="0"/>
                <a:cs typeface="Kalpurush" panose="02000600000000000000" pitchFamily="2" charset="0"/>
              </a:rPr>
              <a:t>binding </a:t>
            </a:r>
            <a:r>
              <a:rPr lang="bn-BD" dirty="0">
                <a:latin typeface="Kalpurush" panose="02000600000000000000" pitchFamily="2" charset="0"/>
                <a:cs typeface="Kalpurush" panose="02000600000000000000" pitchFamily="2" charset="0"/>
              </a:rPr>
              <a:t>তৈরি করে।</a:t>
            </a:r>
            <a:endParaRPr lang="en-US" dirty="0">
              <a:latin typeface="Kalpurush" panose="02000600000000000000" pitchFamily="2" charset="0"/>
              <a:cs typeface="Kalpurush" panose="02000600000000000000" pitchFamily="2" charset="0"/>
            </a:endParaRPr>
          </a:p>
          <a:p>
            <a:r>
              <a:rPr lang="bn-BD" dirty="0">
                <a:latin typeface="Kalpurush" panose="02000600000000000000" pitchFamily="2" charset="0"/>
                <a:cs typeface="Kalpurush" panose="02000600000000000000" pitchFamily="2" charset="0"/>
              </a:rPr>
              <a:t>দ্বিতীয়ত, গৌণ উপাদান: খোয়া, বালু, </a:t>
            </a:r>
            <a:r>
              <a:rPr lang="en-US" dirty="0">
                <a:latin typeface="Kalpurush" panose="02000600000000000000" pitchFamily="2" charset="0"/>
                <a:cs typeface="Kalpurush" panose="02000600000000000000" pitchFamily="2" charset="0"/>
              </a:rPr>
              <a:t>fly ash, recycled concrete </a:t>
            </a:r>
            <a:r>
              <a:rPr lang="bn-BD" dirty="0">
                <a:latin typeface="Kalpurush" panose="02000600000000000000" pitchFamily="2" charset="0"/>
                <a:cs typeface="Kalpurush" panose="02000600000000000000" pitchFamily="2" charset="0"/>
              </a:rPr>
              <a:t>আর সিরামিক চুরা। এগুলো মিশিয়ে </a:t>
            </a:r>
            <a:r>
              <a:rPr lang="en-US" dirty="0">
                <a:latin typeface="Kalpurush" panose="02000600000000000000" pitchFamily="2" charset="0"/>
                <a:cs typeface="Kalpurush" panose="02000600000000000000" pitchFamily="2" charset="0"/>
              </a:rPr>
              <a:t>block </a:t>
            </a:r>
            <a:r>
              <a:rPr lang="bn-BD" dirty="0">
                <a:latin typeface="Kalpurush" panose="02000600000000000000" pitchFamily="2" charset="0"/>
                <a:cs typeface="Kalpurush" panose="02000600000000000000" pitchFamily="2" charset="0"/>
              </a:rPr>
              <a:t>শুধু মজবুতই হয় না, বরং খরচ কমে যায়, </a:t>
            </a:r>
            <a:r>
              <a:rPr lang="en-US" dirty="0">
                <a:latin typeface="Kalpurush" panose="02000600000000000000" pitchFamily="2" charset="0"/>
                <a:cs typeface="Kalpurush" panose="02000600000000000000" pitchFamily="2" charset="0"/>
              </a:rPr>
              <a:t>weight </a:t>
            </a:r>
            <a:r>
              <a:rPr lang="bn-BD" dirty="0">
                <a:latin typeface="Kalpurush" panose="02000600000000000000" pitchFamily="2" charset="0"/>
                <a:cs typeface="Kalpurush" panose="02000600000000000000" pitchFamily="2" charset="0"/>
              </a:rPr>
              <a:t>কমে যায় আর পরিবেশবান্ধবও হয়।</a:t>
            </a:r>
            <a:endParaRPr lang="en-US" dirty="0">
              <a:latin typeface="Kalpurush" panose="02000600000000000000" pitchFamily="2" charset="0"/>
              <a:cs typeface="Kalpurush" panose="02000600000000000000" pitchFamily="2" charset="0"/>
            </a:endParaRPr>
          </a:p>
          <a:p>
            <a:r>
              <a:rPr lang="bn-BD" dirty="0">
                <a:latin typeface="Kalpurush" panose="02000600000000000000" pitchFamily="2" charset="0"/>
                <a:cs typeface="Kalpurush" panose="02000600000000000000" pitchFamily="2" charset="0"/>
              </a:rPr>
              <a:t>অর্থাৎ, এখানে আমরা </a:t>
            </a:r>
            <a:r>
              <a:rPr lang="en-US" dirty="0">
                <a:latin typeface="Kalpurush" panose="02000600000000000000" pitchFamily="2" charset="0"/>
                <a:cs typeface="Kalpurush" panose="02000600000000000000" pitchFamily="2" charset="0"/>
              </a:rPr>
              <a:t>traditional raw material-</a:t>
            </a:r>
            <a:r>
              <a:rPr lang="bn-BD" dirty="0">
                <a:latin typeface="Kalpurush" panose="02000600000000000000" pitchFamily="2" charset="0"/>
                <a:cs typeface="Kalpurush" panose="02000600000000000000" pitchFamily="2" charset="0"/>
              </a:rPr>
              <a:t>এর পাশাপাশি </a:t>
            </a:r>
            <a:r>
              <a:rPr lang="en-US" dirty="0">
                <a:latin typeface="Kalpurush" panose="02000600000000000000" pitchFamily="2" charset="0"/>
                <a:cs typeface="Kalpurush" panose="02000600000000000000" pitchFamily="2" charset="0"/>
              </a:rPr>
              <a:t>construction waste </a:t>
            </a:r>
            <a:r>
              <a:rPr lang="bn-BD" dirty="0">
                <a:latin typeface="Kalpurush" panose="02000600000000000000" pitchFamily="2" charset="0"/>
                <a:cs typeface="Kalpurush" panose="02000600000000000000" pitchFamily="2" charset="0"/>
              </a:rPr>
              <a:t>আর </a:t>
            </a:r>
            <a:r>
              <a:rPr lang="en-US" dirty="0">
                <a:latin typeface="Kalpurush" panose="02000600000000000000" pitchFamily="2" charset="0"/>
                <a:cs typeface="Kalpurush" panose="02000600000000000000" pitchFamily="2" charset="0"/>
              </a:rPr>
              <a:t>recycled material </a:t>
            </a:r>
            <a:r>
              <a:rPr lang="bn-BD" dirty="0">
                <a:latin typeface="Kalpurush" panose="02000600000000000000" pitchFamily="2" charset="0"/>
                <a:cs typeface="Kalpurush" panose="02000600000000000000" pitchFamily="2" charset="0"/>
              </a:rPr>
              <a:t>ব্যবহার করছি—যা </a:t>
            </a:r>
            <a:r>
              <a:rPr lang="en-US" dirty="0">
                <a:latin typeface="Kalpurush" panose="02000600000000000000" pitchFamily="2" charset="0"/>
                <a:cs typeface="Kalpurush" panose="02000600000000000000" pitchFamily="2" charset="0"/>
              </a:rPr>
              <a:t>sustainable building-</a:t>
            </a:r>
            <a:r>
              <a:rPr lang="bn-BD" dirty="0">
                <a:latin typeface="Kalpurush" panose="02000600000000000000" pitchFamily="2" charset="0"/>
                <a:cs typeface="Kalpurush" panose="02000600000000000000" pitchFamily="2" charset="0"/>
              </a:rPr>
              <a:t>এর জন্য খুবই গুরুত্বপূর্ণ।</a:t>
            </a:r>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27</a:t>
            </a:fld>
            <a:endParaRPr lang="en-US"/>
          </a:p>
        </p:txBody>
      </p:sp>
    </p:spTree>
    <p:extLst>
      <p:ext uri="{BB962C8B-B14F-4D97-AF65-F5344CB8AC3E}">
        <p14:creationId xmlns:p14="http://schemas.microsoft.com/office/powerpoint/2010/main" val="2843393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t>ডান পাশের ছবিতে দেখা যাচ্ছে—সাধারণ লাল ইট আর </a:t>
            </a:r>
            <a:r>
              <a:rPr lang="en-US" dirty="0"/>
              <a:t>solid concrete block </a:t>
            </a:r>
            <a:r>
              <a:rPr lang="bn-BD" dirty="0"/>
              <a:t>এর তুলনা। </a:t>
            </a:r>
            <a:r>
              <a:rPr lang="en-US" dirty="0"/>
              <a:t>visually </a:t>
            </a:r>
            <a:r>
              <a:rPr lang="bn-BD" dirty="0"/>
              <a:t>বোঝা যাচ্ছে ব্লক শুধু </a:t>
            </a:r>
            <a:r>
              <a:rPr lang="en-US" dirty="0"/>
              <a:t>construction efficiency </a:t>
            </a:r>
            <a:r>
              <a:rPr lang="bn-BD" dirty="0"/>
              <a:t>বাড়ায় না, বরং </a:t>
            </a:r>
            <a:r>
              <a:rPr lang="en-US" dirty="0"/>
              <a:t>environment-</a:t>
            </a:r>
            <a:r>
              <a:rPr lang="bn-BD" dirty="0"/>
              <a:t>এর জন্যও ভালো।</a:t>
            </a:r>
            <a:endParaRPr lang="en-US" dirty="0"/>
          </a:p>
        </p:txBody>
      </p:sp>
      <p:sp>
        <p:nvSpPr>
          <p:cNvPr id="4" name="Slide Number Placeholder 3"/>
          <p:cNvSpPr>
            <a:spLocks noGrp="1"/>
          </p:cNvSpPr>
          <p:nvPr>
            <p:ph type="sldNum" sz="quarter" idx="5"/>
          </p:nvPr>
        </p:nvSpPr>
        <p:spPr/>
        <p:txBody>
          <a:bodyPr/>
          <a:lstStyle/>
          <a:p>
            <a:fld id="{0002DABE-91C4-4777-8555-D89297A7BB70}" type="slidenum">
              <a:rPr lang="en-US" smtClean="0"/>
              <a:t>30</a:t>
            </a:fld>
            <a:endParaRPr lang="en-US"/>
          </a:p>
        </p:txBody>
      </p:sp>
    </p:spTree>
    <p:extLst>
      <p:ext uri="{BB962C8B-B14F-4D97-AF65-F5344CB8AC3E}">
        <p14:creationId xmlns:p14="http://schemas.microsoft.com/office/powerpoint/2010/main" val="1648190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“ব্লক শুধু বানালেই হবে না, এর </a:t>
            </a:r>
            <a:r>
              <a:rPr lang="en-US" dirty="0">
                <a:latin typeface="Kalpurush" panose="02000600000000000000" pitchFamily="2" charset="0"/>
                <a:cs typeface="Kalpurush" panose="02000600000000000000" pitchFamily="2" charset="0"/>
              </a:rPr>
              <a:t>quality maintain </a:t>
            </a:r>
            <a:r>
              <a:rPr lang="bn-BD" dirty="0">
                <a:latin typeface="Kalpurush" panose="02000600000000000000" pitchFamily="2" charset="0"/>
                <a:cs typeface="Kalpurush" panose="02000600000000000000" pitchFamily="2" charset="0"/>
              </a:rPr>
              <a:t>করা অত্যন্ত জরুরি। এজন্য বিভিন্ন ধরণের </a:t>
            </a:r>
            <a:r>
              <a:rPr lang="en-US" b="1" dirty="0">
                <a:latin typeface="Kalpurush" panose="02000600000000000000" pitchFamily="2" charset="0"/>
                <a:cs typeface="Kalpurush" panose="02000600000000000000" pitchFamily="2" charset="0"/>
              </a:rPr>
              <a:t>test</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করা হয়।</a:t>
            </a:r>
          </a:p>
          <a:p>
            <a:r>
              <a:rPr lang="en-US" b="1" dirty="0">
                <a:latin typeface="Kalpurush" panose="02000600000000000000" pitchFamily="2" charset="0"/>
                <a:cs typeface="Kalpurush" panose="02000600000000000000" pitchFamily="2" charset="0"/>
              </a:rPr>
              <a:t>Compressive Strength Test:</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ব্লক কতটা চাপ সহ্য করতে পারে।</a:t>
            </a:r>
          </a:p>
          <a:p>
            <a:r>
              <a:rPr lang="en-US" b="1" dirty="0">
                <a:latin typeface="Kalpurush" panose="02000600000000000000" pitchFamily="2" charset="0"/>
                <a:cs typeface="Kalpurush" panose="02000600000000000000" pitchFamily="2" charset="0"/>
              </a:rPr>
              <a:t>Split Tensile Strength:</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ব্লক ফাটার আগে কতটা টেনশন নিতে পারে।</a:t>
            </a:r>
          </a:p>
          <a:p>
            <a:r>
              <a:rPr lang="en-US" b="1" dirty="0">
                <a:latin typeface="Kalpurush" panose="02000600000000000000" pitchFamily="2" charset="0"/>
                <a:cs typeface="Kalpurush" panose="02000600000000000000" pitchFamily="2" charset="0"/>
              </a:rPr>
              <a:t>Flexural Strength:</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বাঁক বা লোড আসলে ব্লক কতটা সহ্য করতে পারে।</a:t>
            </a:r>
          </a:p>
          <a:p>
            <a:r>
              <a:rPr lang="en-US" b="1" dirty="0">
                <a:latin typeface="Kalpurush" panose="02000600000000000000" pitchFamily="2" charset="0"/>
                <a:cs typeface="Kalpurush" panose="02000600000000000000" pitchFamily="2" charset="0"/>
              </a:rPr>
              <a:t>Water Absorption:</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ব্লক কতটা পানি শোষণ করে।</a:t>
            </a:r>
          </a:p>
          <a:p>
            <a:r>
              <a:rPr lang="en-US" b="1" dirty="0">
                <a:latin typeface="Kalpurush" panose="02000600000000000000" pitchFamily="2" charset="0"/>
                <a:cs typeface="Kalpurush" panose="02000600000000000000" pitchFamily="2" charset="0"/>
              </a:rPr>
              <a:t>Unit Weight &amp; Size:</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ব্লকের ওজন ও ডাইমেনশন </a:t>
            </a:r>
            <a:r>
              <a:rPr lang="en-US" dirty="0">
                <a:latin typeface="Kalpurush" panose="02000600000000000000" pitchFamily="2" charset="0"/>
                <a:cs typeface="Kalpurush" panose="02000600000000000000" pitchFamily="2" charset="0"/>
              </a:rPr>
              <a:t>uniform </a:t>
            </a:r>
            <a:r>
              <a:rPr lang="bn-BD" dirty="0">
                <a:latin typeface="Kalpurush" panose="02000600000000000000" pitchFamily="2" charset="0"/>
                <a:cs typeface="Kalpurush" panose="02000600000000000000" pitchFamily="2" charset="0"/>
              </a:rPr>
              <a:t>কিনা।</a:t>
            </a:r>
          </a:p>
          <a:p>
            <a:r>
              <a:rPr lang="en-US" b="1" dirty="0">
                <a:latin typeface="Kalpurush" panose="02000600000000000000" pitchFamily="2" charset="0"/>
                <a:cs typeface="Kalpurush" panose="02000600000000000000" pitchFamily="2" charset="0"/>
              </a:rPr>
              <a:t>Thermal &amp; Sound Insulation:</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ব্লক কি তাপ ও শব্দ কমাতে সাহায্য করছে কিনা।</a:t>
            </a:r>
          </a:p>
          <a:p>
            <a:r>
              <a:rPr lang="bn-BD" dirty="0">
                <a:latin typeface="Kalpurush" panose="02000600000000000000" pitchFamily="2" charset="0"/>
                <a:cs typeface="Kalpurush" panose="02000600000000000000" pitchFamily="2" charset="0"/>
              </a:rPr>
              <a:t>এই টেস্টগুলো নির্দিষ্ট স্ট্যান্ডার্ড মেনে করা হয়, যেমন </a:t>
            </a:r>
            <a:r>
              <a:rPr lang="en-US" b="1" dirty="0">
                <a:latin typeface="Kalpurush" panose="02000600000000000000" pitchFamily="2" charset="0"/>
                <a:cs typeface="Kalpurush" panose="02000600000000000000" pitchFamily="2" charset="0"/>
              </a:rPr>
              <a:t>ASTM C140, ASTM C67</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আর </a:t>
            </a:r>
            <a:r>
              <a:rPr lang="en-US" b="1" dirty="0">
                <a:latin typeface="Kalpurush" panose="02000600000000000000" pitchFamily="2" charset="0"/>
                <a:cs typeface="Kalpurush" panose="02000600000000000000" pitchFamily="2" charset="0"/>
              </a:rPr>
              <a:t>BS EN 771-3</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এগুলো আন্তর্জাতিকভাবে স্বীকৃত স্ট্যান্ডার্ড, যা নিশ্চিত করে ব্লক </a:t>
            </a:r>
            <a:r>
              <a:rPr lang="en-US" dirty="0">
                <a:latin typeface="Kalpurush" panose="02000600000000000000" pitchFamily="2" charset="0"/>
                <a:cs typeface="Kalpurush" panose="02000600000000000000" pitchFamily="2" charset="0"/>
              </a:rPr>
              <a:t>construction-</a:t>
            </a:r>
            <a:r>
              <a:rPr lang="bn-BD" dirty="0">
                <a:latin typeface="Kalpurush" panose="02000600000000000000" pitchFamily="2" charset="0"/>
                <a:cs typeface="Kalpurush" panose="02000600000000000000" pitchFamily="2" charset="0"/>
              </a:rPr>
              <a:t>এর জন্য নিরাপদ ও টেকসই।</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31</a:t>
            </a:fld>
            <a:endParaRPr lang="en-US"/>
          </a:p>
        </p:txBody>
      </p:sp>
    </p:spTree>
    <p:extLst>
      <p:ext uri="{BB962C8B-B14F-4D97-AF65-F5344CB8AC3E}">
        <p14:creationId xmlns:p14="http://schemas.microsoft.com/office/powerpoint/2010/main" val="3152445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অর্থনৈতিক সুবিধার মধ্যে রয়েছে—কম খরচ, দ্রুত নির্মাণ, দীর্ঘস্থায়ী ব্যবহার।</a:t>
            </a:r>
          </a:p>
          <a:p>
            <a:r>
              <a:rPr lang="bn-BD" dirty="0">
                <a:latin typeface="Kalpurush" panose="02000600000000000000" pitchFamily="2" charset="0"/>
                <a:cs typeface="Kalpurush" panose="02000600000000000000" pitchFamily="2" charset="0"/>
              </a:rPr>
              <a:t>পরিবেশগত সুবিধার মধ্যে—৭০% পর্যন্ত কম কার্বন নিঃসরণ, টপসয়েল রক্ষা, কোনো ধোঁয়া বা ধুলা নেই।</a:t>
            </a:r>
          </a:p>
          <a:p>
            <a:r>
              <a:rPr lang="bn-BD" dirty="0">
                <a:latin typeface="Kalpurush" panose="02000600000000000000" pitchFamily="2" charset="0"/>
                <a:cs typeface="Kalpurush" panose="02000600000000000000" pitchFamily="2" charset="0"/>
              </a:rPr>
              <a:t>অর্থাৎ ব্লক হলো </a:t>
            </a:r>
            <a:r>
              <a:rPr lang="en-US" dirty="0">
                <a:latin typeface="Kalpurush" panose="02000600000000000000" pitchFamily="2" charset="0"/>
                <a:cs typeface="Kalpurush" panose="02000600000000000000" pitchFamily="2" charset="0"/>
              </a:rPr>
              <a:t>double win—</a:t>
            </a:r>
            <a:r>
              <a:rPr lang="bn-BD" dirty="0">
                <a:latin typeface="Kalpurush" panose="02000600000000000000" pitchFamily="2" charset="0"/>
                <a:cs typeface="Kalpurush" panose="02000600000000000000" pitchFamily="2" charset="0"/>
              </a:rPr>
              <a:t>অর্থনীতি ও পরিবেশ দুটোই লাভবান।”</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32</a:t>
            </a:fld>
            <a:endParaRPr lang="en-US"/>
          </a:p>
        </p:txBody>
      </p:sp>
    </p:spTree>
    <p:extLst>
      <p:ext uri="{BB962C8B-B14F-4D97-AF65-F5344CB8AC3E}">
        <p14:creationId xmlns:p14="http://schemas.microsoft.com/office/powerpoint/2010/main" val="218886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02DABE-91C4-4777-8555-D89297A7BB70}" type="slidenum">
              <a:rPr lang="en-US" smtClean="0"/>
              <a:t>33</a:t>
            </a:fld>
            <a:endParaRPr lang="en-US"/>
          </a:p>
        </p:txBody>
      </p:sp>
    </p:spTree>
    <p:extLst>
      <p:ext uri="{BB962C8B-B14F-4D97-AF65-F5344CB8AC3E}">
        <p14:creationId xmlns:p14="http://schemas.microsoft.com/office/powerpoint/2010/main" val="923719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এখানে আমরা </a:t>
            </a:r>
            <a:r>
              <a:rPr lang="en-US" dirty="0">
                <a:latin typeface="Kalpurush" panose="02000600000000000000" pitchFamily="2" charset="0"/>
                <a:cs typeface="Kalpurush" panose="02000600000000000000" pitchFamily="2" charset="0"/>
              </a:rPr>
              <a:t>Concrete Mixing &amp; Casting </a:t>
            </a:r>
            <a:r>
              <a:rPr lang="bn-BD" dirty="0">
                <a:latin typeface="Kalpurush" panose="02000600000000000000" pitchFamily="2" charset="0"/>
                <a:cs typeface="Kalpurush" panose="02000600000000000000" pitchFamily="2" charset="0"/>
              </a:rPr>
              <a:t>এর সম্পূর্ণ কাজের ধাপগুলো দেখতে পাচ্ছি।</a:t>
            </a:r>
          </a:p>
          <a:p>
            <a:r>
              <a:rPr lang="bn-BD" dirty="0">
                <a:latin typeface="Kalpurush" panose="02000600000000000000" pitchFamily="2" charset="0"/>
                <a:cs typeface="Kalpurush" panose="02000600000000000000" pitchFamily="2" charset="0"/>
              </a:rPr>
              <a:t>প্রথমে </a:t>
            </a:r>
            <a:r>
              <a:rPr lang="en-US" dirty="0">
                <a:latin typeface="Kalpurush" panose="02000600000000000000" pitchFamily="2" charset="0"/>
                <a:cs typeface="Kalpurush" panose="02000600000000000000" pitchFamily="2" charset="0"/>
              </a:rPr>
              <a:t>Sand, Stone Chips (GSB) </a:t>
            </a:r>
            <a:r>
              <a:rPr lang="bn-BD" dirty="0">
                <a:latin typeface="Kalpurush" panose="02000600000000000000" pitchFamily="2" charset="0"/>
                <a:cs typeface="Kalpurush" panose="02000600000000000000" pitchFamily="2" charset="0"/>
              </a:rPr>
              <a:t>আর </a:t>
            </a:r>
            <a:r>
              <a:rPr lang="en-US" dirty="0">
                <a:latin typeface="Kalpurush" panose="02000600000000000000" pitchFamily="2" charset="0"/>
                <a:cs typeface="Kalpurush" panose="02000600000000000000" pitchFamily="2" charset="0"/>
              </a:rPr>
              <a:t>PPC Cement </a:t>
            </a:r>
            <a:r>
              <a:rPr lang="bn-BD" dirty="0">
                <a:latin typeface="Kalpurush" panose="02000600000000000000" pitchFamily="2" charset="0"/>
                <a:cs typeface="Kalpurush" panose="02000600000000000000" pitchFamily="2" charset="0"/>
              </a:rPr>
              <a:t>একসাথে মিক্স করা হয়। এরপর </a:t>
            </a:r>
            <a:r>
              <a:rPr lang="en-US" dirty="0">
                <a:latin typeface="Kalpurush" panose="02000600000000000000" pitchFamily="2" charset="0"/>
                <a:cs typeface="Kalpurush" panose="02000600000000000000" pitchFamily="2" charset="0"/>
              </a:rPr>
              <a:t>Aggregate </a:t>
            </a:r>
            <a:r>
              <a:rPr lang="bn-BD" dirty="0">
                <a:latin typeface="Kalpurush" panose="02000600000000000000" pitchFamily="2" charset="0"/>
                <a:cs typeface="Kalpurush" panose="02000600000000000000" pitchFamily="2" charset="0"/>
              </a:rPr>
              <a:t>আর </a:t>
            </a:r>
            <a:r>
              <a:rPr lang="en-US" dirty="0">
                <a:latin typeface="Kalpurush" panose="02000600000000000000" pitchFamily="2" charset="0"/>
                <a:cs typeface="Kalpurush" panose="02000600000000000000" pitchFamily="2" charset="0"/>
              </a:rPr>
              <a:t>Binder </a:t>
            </a:r>
            <a:r>
              <a:rPr lang="bn-BD" dirty="0">
                <a:latin typeface="Kalpurush" panose="02000600000000000000" pitchFamily="2" charset="0"/>
                <a:cs typeface="Kalpurush" panose="02000600000000000000" pitchFamily="2" charset="0"/>
              </a:rPr>
              <a:t>ভালোভাবে মিশিয়ে নেয়া হয়। তারপর </a:t>
            </a:r>
            <a:r>
              <a:rPr lang="en-US" dirty="0">
                <a:latin typeface="Kalpurush" panose="02000600000000000000" pitchFamily="2" charset="0"/>
                <a:cs typeface="Kalpurush" panose="02000600000000000000" pitchFamily="2" charset="0"/>
              </a:rPr>
              <a:t>Water </a:t>
            </a:r>
            <a:r>
              <a:rPr lang="bn-BD" dirty="0">
                <a:latin typeface="Kalpurush" panose="02000600000000000000" pitchFamily="2" charset="0"/>
                <a:cs typeface="Kalpurush" panose="02000600000000000000" pitchFamily="2" charset="0"/>
              </a:rPr>
              <a:t>যোগ করা হয়—যাতে মিশ্রণটা একেবারে </a:t>
            </a:r>
            <a:r>
              <a:rPr lang="en-US" dirty="0">
                <a:latin typeface="Kalpurush" panose="02000600000000000000" pitchFamily="2" charset="0"/>
                <a:cs typeface="Kalpurush" panose="02000600000000000000" pitchFamily="2" charset="0"/>
              </a:rPr>
              <a:t>uniform </a:t>
            </a:r>
            <a:r>
              <a:rPr lang="bn-BD" dirty="0">
                <a:latin typeface="Kalpurush" panose="02000600000000000000" pitchFamily="2" charset="0"/>
                <a:cs typeface="Kalpurush" panose="02000600000000000000" pitchFamily="2" charset="0"/>
              </a:rPr>
              <a:t>হয়।</a:t>
            </a:r>
          </a:p>
          <a:p>
            <a:r>
              <a:rPr lang="bn-BD" dirty="0">
                <a:latin typeface="Kalpurush" panose="02000600000000000000" pitchFamily="2" charset="0"/>
                <a:cs typeface="Kalpurush" panose="02000600000000000000" pitchFamily="2" charset="0"/>
              </a:rPr>
              <a:t>এই মিশ্রণ </a:t>
            </a:r>
            <a:r>
              <a:rPr lang="en-US" dirty="0">
                <a:latin typeface="Kalpurush" panose="02000600000000000000" pitchFamily="2" charset="0"/>
                <a:cs typeface="Kalpurush" panose="02000600000000000000" pitchFamily="2" charset="0"/>
              </a:rPr>
              <a:t>Conveyor Belt </a:t>
            </a:r>
            <a:r>
              <a:rPr lang="bn-BD" dirty="0">
                <a:latin typeface="Kalpurush" panose="02000600000000000000" pitchFamily="2" charset="0"/>
                <a:cs typeface="Kalpurush" panose="02000600000000000000" pitchFamily="2" charset="0"/>
              </a:rPr>
              <a:t>এর মাধ্যমে চলে যায় </a:t>
            </a:r>
            <a:r>
              <a:rPr lang="en-US" b="1" dirty="0">
                <a:latin typeface="Kalpurush" panose="02000600000000000000" pitchFamily="2" charset="0"/>
                <a:cs typeface="Kalpurush" panose="02000600000000000000" pitchFamily="2" charset="0"/>
              </a:rPr>
              <a:t>Block Making Machine</a:t>
            </a:r>
            <a:r>
              <a:rPr lang="en-US" dirty="0">
                <a:latin typeface="Kalpurush" panose="02000600000000000000" pitchFamily="2" charset="0"/>
                <a:cs typeface="Kalpurush" panose="02000600000000000000" pitchFamily="2" charset="0"/>
              </a:rPr>
              <a:t>-</a:t>
            </a:r>
            <a:r>
              <a:rPr lang="bn-BD" dirty="0">
                <a:latin typeface="Kalpurush" panose="02000600000000000000" pitchFamily="2" charset="0"/>
                <a:cs typeface="Kalpurush" panose="02000600000000000000" pitchFamily="2" charset="0"/>
              </a:rPr>
              <a:t>এ। মেশিনে </a:t>
            </a:r>
            <a:r>
              <a:rPr lang="en-US" dirty="0">
                <a:latin typeface="Kalpurush" panose="02000600000000000000" pitchFamily="2" charset="0"/>
                <a:cs typeface="Kalpurush" panose="02000600000000000000" pitchFamily="2" charset="0"/>
              </a:rPr>
              <a:t>mold </a:t>
            </a:r>
            <a:r>
              <a:rPr lang="bn-BD" dirty="0">
                <a:latin typeface="Kalpurush" panose="02000600000000000000" pitchFamily="2" charset="0"/>
                <a:cs typeface="Kalpurush" panose="02000600000000000000" pitchFamily="2" charset="0"/>
              </a:rPr>
              <a:t>ব্যবহার করে নির্দিষ্ট </a:t>
            </a:r>
            <a:r>
              <a:rPr lang="en-US" dirty="0">
                <a:latin typeface="Kalpurush" panose="02000600000000000000" pitchFamily="2" charset="0"/>
                <a:cs typeface="Kalpurush" panose="02000600000000000000" pitchFamily="2" charset="0"/>
              </a:rPr>
              <a:t>shape </a:t>
            </a:r>
            <a:r>
              <a:rPr lang="bn-BD" dirty="0">
                <a:latin typeface="Kalpurush" panose="02000600000000000000" pitchFamily="2" charset="0"/>
                <a:cs typeface="Kalpurush" panose="02000600000000000000" pitchFamily="2" charset="0"/>
              </a:rPr>
              <a:t>এর </a:t>
            </a:r>
            <a:r>
              <a:rPr lang="en-US" dirty="0">
                <a:latin typeface="Kalpurush" panose="02000600000000000000" pitchFamily="2" charset="0"/>
                <a:cs typeface="Kalpurush" panose="02000600000000000000" pitchFamily="2" charset="0"/>
              </a:rPr>
              <a:t>solid block </a:t>
            </a:r>
            <a:r>
              <a:rPr lang="bn-BD" dirty="0">
                <a:latin typeface="Kalpurush" panose="02000600000000000000" pitchFamily="2" charset="0"/>
                <a:cs typeface="Kalpurush" panose="02000600000000000000" pitchFamily="2" charset="0"/>
              </a:rPr>
              <a:t>তৈরি হয়।</a:t>
            </a:r>
          </a:p>
          <a:p>
            <a:r>
              <a:rPr lang="bn-BD" dirty="0">
                <a:latin typeface="Kalpurush" panose="02000600000000000000" pitchFamily="2" charset="0"/>
                <a:cs typeface="Kalpurush" panose="02000600000000000000" pitchFamily="2" charset="0"/>
              </a:rPr>
              <a:t>তারপর ব্লকগুলো </a:t>
            </a:r>
            <a:r>
              <a:rPr lang="en-US" dirty="0">
                <a:latin typeface="Kalpurush" panose="02000600000000000000" pitchFamily="2" charset="0"/>
                <a:cs typeface="Kalpurush" panose="02000600000000000000" pitchFamily="2" charset="0"/>
              </a:rPr>
              <a:t>curing </a:t>
            </a:r>
            <a:r>
              <a:rPr lang="bn-BD" dirty="0">
                <a:latin typeface="Kalpurush" panose="02000600000000000000" pitchFamily="2" charset="0"/>
                <a:cs typeface="Kalpurush" panose="02000600000000000000" pitchFamily="2" charset="0"/>
              </a:rPr>
              <a:t>এর জন্য রাখা হয়—প্রথম ২৪ ঘণ্টার মধ্যে </a:t>
            </a:r>
            <a:r>
              <a:rPr lang="en-US" dirty="0">
                <a:latin typeface="Kalpurush" panose="02000600000000000000" pitchFamily="2" charset="0"/>
                <a:cs typeface="Kalpurush" panose="02000600000000000000" pitchFamily="2" charset="0"/>
              </a:rPr>
              <a:t>initial curing </a:t>
            </a:r>
            <a:r>
              <a:rPr lang="bn-BD" dirty="0">
                <a:latin typeface="Kalpurush" panose="02000600000000000000" pitchFamily="2" charset="0"/>
                <a:cs typeface="Kalpurush" panose="02000600000000000000" pitchFamily="2" charset="0"/>
              </a:rPr>
              <a:t>হয়। এরপর নির্দিষ্ট সময় পরে আমরা বিভিন্ন </a:t>
            </a:r>
            <a:r>
              <a:rPr lang="en-US" dirty="0">
                <a:latin typeface="Kalpurush" panose="02000600000000000000" pitchFamily="2" charset="0"/>
                <a:cs typeface="Kalpurush" panose="02000600000000000000" pitchFamily="2" charset="0"/>
              </a:rPr>
              <a:t>strength </a:t>
            </a:r>
            <a:r>
              <a:rPr lang="bn-BD" dirty="0">
                <a:latin typeface="Kalpurush" panose="02000600000000000000" pitchFamily="2" charset="0"/>
                <a:cs typeface="Kalpurush" panose="02000600000000000000" pitchFamily="2" charset="0"/>
              </a:rPr>
              <a:t>এর </a:t>
            </a:r>
            <a:r>
              <a:rPr lang="en-US" dirty="0">
                <a:latin typeface="Kalpurush" panose="02000600000000000000" pitchFamily="2" charset="0"/>
                <a:cs typeface="Kalpurush" panose="02000600000000000000" pitchFamily="2" charset="0"/>
              </a:rPr>
              <a:t>block </a:t>
            </a:r>
            <a:r>
              <a:rPr lang="bn-BD" dirty="0">
                <a:latin typeface="Kalpurush" panose="02000600000000000000" pitchFamily="2" charset="0"/>
                <a:cs typeface="Kalpurush" panose="02000600000000000000" pitchFamily="2" charset="0"/>
              </a:rPr>
              <a:t>পাই।</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34</a:t>
            </a:fld>
            <a:endParaRPr lang="en-US"/>
          </a:p>
        </p:txBody>
      </p:sp>
    </p:spTree>
    <p:extLst>
      <p:ext uri="{BB962C8B-B14F-4D97-AF65-F5344CB8AC3E}">
        <p14:creationId xmlns:p14="http://schemas.microsoft.com/office/powerpoint/2010/main" val="3625371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sz="1200" kern="1200" dirty="0">
                <a:solidFill>
                  <a:schemeClr val="tx1"/>
                </a:solidFill>
                <a:effectLst/>
                <a:latin typeface="Kalpurush" panose="02000600000000000000" pitchFamily="2" charset="0"/>
                <a:ea typeface="+mn-ea"/>
                <a:cs typeface="Kalpurush" panose="02000600000000000000" pitchFamily="2" charset="0"/>
              </a:rPr>
              <a:t>এখানে আমরা বাংলাদেশের ইটভাটা সেক্টরের একটি সামগ্রিক চিত্র দেখতে পাচ্ছি।</a:t>
            </a:r>
            <a:endParaRPr lang="en-US" sz="1200" kern="1200" dirty="0">
              <a:solidFill>
                <a:schemeClr val="tx1"/>
              </a:solidFill>
              <a:effectLst/>
              <a:latin typeface="Kalpurush" panose="02000600000000000000" pitchFamily="2" charset="0"/>
              <a:ea typeface="+mn-ea"/>
              <a:cs typeface="Kalpurush" panose="02000600000000000000" pitchFamily="2" charset="0"/>
            </a:endParaRPr>
          </a:p>
          <a:p>
            <a:r>
              <a:rPr lang="bn-BD" sz="1200" kern="1200" dirty="0">
                <a:solidFill>
                  <a:schemeClr val="tx1"/>
                </a:solidFill>
                <a:effectLst/>
                <a:latin typeface="Kalpurush" panose="02000600000000000000" pitchFamily="2" charset="0"/>
                <a:ea typeface="+mn-ea"/>
                <a:cs typeface="Kalpurush" panose="02000600000000000000" pitchFamily="2" charset="0"/>
              </a:rPr>
              <a:t>দেশে মোট </a:t>
            </a:r>
            <a:r>
              <a:rPr lang="bn-BD" sz="1200" b="1" kern="1200" dirty="0">
                <a:solidFill>
                  <a:schemeClr val="tx1"/>
                </a:solidFill>
                <a:effectLst/>
                <a:latin typeface="Kalpurush" panose="02000600000000000000" pitchFamily="2" charset="0"/>
                <a:ea typeface="+mn-ea"/>
                <a:cs typeface="Kalpurush" panose="02000600000000000000" pitchFamily="2" charset="0"/>
              </a:rPr>
              <a:t>৭</a:t>
            </a:r>
            <a:r>
              <a:rPr lang="en-US" sz="1200" b="1" kern="1200" dirty="0">
                <a:solidFill>
                  <a:schemeClr val="tx1"/>
                </a:solidFill>
                <a:effectLst/>
                <a:latin typeface="Kalpurush" panose="02000600000000000000" pitchFamily="2" charset="0"/>
                <a:ea typeface="+mn-ea"/>
                <a:cs typeface="Kalpurush" panose="02000600000000000000" pitchFamily="2" charset="0"/>
              </a:rPr>
              <a:t>,</a:t>
            </a:r>
            <a:r>
              <a:rPr lang="bn-BD" sz="1200" b="1" kern="1200" dirty="0">
                <a:solidFill>
                  <a:schemeClr val="tx1"/>
                </a:solidFill>
                <a:effectLst/>
                <a:latin typeface="Kalpurush" panose="02000600000000000000" pitchFamily="2" charset="0"/>
                <a:ea typeface="+mn-ea"/>
                <a:cs typeface="Kalpurush" panose="02000600000000000000" pitchFamily="2" charset="0"/>
              </a:rPr>
              <a:t>৮৭৩টি কমার্শিয়াল ভাটা</a:t>
            </a:r>
            <a:r>
              <a:rPr lang="bn-BD" sz="1200" kern="1200" dirty="0">
                <a:solidFill>
                  <a:schemeClr val="tx1"/>
                </a:solidFill>
                <a:effectLst/>
                <a:latin typeface="Kalpurush" panose="02000600000000000000" pitchFamily="2" charset="0"/>
                <a:ea typeface="+mn-ea"/>
                <a:cs typeface="Kalpurush" panose="02000600000000000000" pitchFamily="2" charset="0"/>
              </a:rPr>
              <a:t> আছে</a:t>
            </a:r>
            <a:r>
              <a:rPr lang="en-US" sz="1200" kern="1200" dirty="0">
                <a:solidFill>
                  <a:schemeClr val="tx1"/>
                </a:solidFill>
                <a:effectLst/>
                <a:latin typeface="Kalpurush" panose="02000600000000000000" pitchFamily="2" charset="0"/>
                <a:ea typeface="+mn-ea"/>
                <a:cs typeface="Kalpurush" panose="02000600000000000000" pitchFamily="2" charset="0"/>
              </a:rPr>
              <a:t>,</a:t>
            </a:r>
            <a:r>
              <a:rPr lang="bn-BD" sz="1200" kern="1200" dirty="0">
                <a:solidFill>
                  <a:schemeClr val="tx1"/>
                </a:solidFill>
                <a:effectLst/>
                <a:latin typeface="Kalpurush" panose="02000600000000000000" pitchFamily="2" charset="0"/>
                <a:ea typeface="+mn-ea"/>
                <a:cs typeface="Kalpurush" panose="02000600000000000000" pitchFamily="2" charset="0"/>
              </a:rPr>
              <a:t> যার মধ্যে গ্যাসচালিত ভাটার সংখ্যা মাত্র ৬</a:t>
            </a:r>
            <a:r>
              <a:rPr lang="hi-IN" sz="1200" kern="1200" dirty="0">
                <a:solidFill>
                  <a:schemeClr val="tx1"/>
                </a:solidFill>
                <a:effectLst/>
                <a:latin typeface="Kalpurush" panose="02000600000000000000" pitchFamily="2" charset="0"/>
                <a:ea typeface="+mn-ea"/>
                <a:cs typeface="+mn-cs"/>
              </a:rPr>
              <a:t>।</a:t>
            </a:r>
            <a:endParaRPr lang="en-US" sz="1200" kern="1200" dirty="0">
              <a:solidFill>
                <a:schemeClr val="tx1"/>
              </a:solidFill>
              <a:effectLst/>
              <a:latin typeface="Kalpurush" panose="02000600000000000000" pitchFamily="2" charset="0"/>
              <a:ea typeface="+mn-ea"/>
              <a:cs typeface="Kalpurush" panose="02000600000000000000" pitchFamily="2" charset="0"/>
            </a:endParaRPr>
          </a:p>
          <a:p>
            <a:r>
              <a:rPr lang="bn-BD" sz="1200" kern="1200" dirty="0">
                <a:solidFill>
                  <a:schemeClr val="tx1"/>
                </a:solidFill>
                <a:effectLst/>
                <a:latin typeface="Kalpurush" panose="02000600000000000000" pitchFamily="2" charset="0"/>
                <a:ea typeface="+mn-ea"/>
                <a:cs typeface="Kalpurush" panose="02000600000000000000" pitchFamily="2" charset="0"/>
              </a:rPr>
              <a:t>বছরে মোট ইট উৎপাদন হয় প্রায় </a:t>
            </a:r>
            <a:r>
              <a:rPr lang="bn-BD" sz="1200" b="1" kern="1200" dirty="0">
                <a:solidFill>
                  <a:schemeClr val="tx1"/>
                </a:solidFill>
                <a:effectLst/>
                <a:latin typeface="Kalpurush" panose="02000600000000000000" pitchFamily="2" charset="0"/>
                <a:ea typeface="+mn-ea"/>
                <a:cs typeface="Kalpurush" panose="02000600000000000000" pitchFamily="2" charset="0"/>
              </a:rPr>
              <a:t>৩৪.৫ বিলিয়ন ইট</a:t>
            </a:r>
            <a:r>
              <a:rPr lang="en-US" sz="1200" kern="1200" dirty="0">
                <a:solidFill>
                  <a:schemeClr val="tx1"/>
                </a:solidFill>
                <a:effectLst/>
                <a:latin typeface="Kalpurush" panose="02000600000000000000" pitchFamily="2" charset="0"/>
                <a:ea typeface="+mn-ea"/>
                <a:cs typeface="Kalpurush" panose="02000600000000000000" pitchFamily="2" charset="0"/>
              </a:rPr>
              <a:t>,</a:t>
            </a:r>
            <a:r>
              <a:rPr lang="bn-BD" sz="1200" kern="1200" dirty="0">
                <a:solidFill>
                  <a:schemeClr val="tx1"/>
                </a:solidFill>
                <a:effectLst/>
                <a:latin typeface="Kalpurush" panose="02000600000000000000" pitchFamily="2" charset="0"/>
                <a:ea typeface="+mn-ea"/>
                <a:cs typeface="Kalpurush" panose="02000600000000000000" pitchFamily="2" charset="0"/>
              </a:rPr>
              <a:t>কিন্তু সমস্যার দিক হলো—প্রতি বছর প্রায় </a:t>
            </a:r>
            <a:r>
              <a:rPr lang="bn-BD" sz="1200" b="1" kern="1200" dirty="0">
                <a:solidFill>
                  <a:schemeClr val="tx1"/>
                </a:solidFill>
                <a:effectLst/>
                <a:latin typeface="Kalpurush" panose="02000600000000000000" pitchFamily="2" charset="0"/>
                <a:ea typeface="+mn-ea"/>
                <a:cs typeface="Kalpurush" panose="02000600000000000000" pitchFamily="2" charset="0"/>
              </a:rPr>
              <a:t>৭০ মিলিয়ন টন মাটি</a:t>
            </a:r>
            <a:r>
              <a:rPr lang="bn-BD" sz="1200" kern="1200" dirty="0">
                <a:solidFill>
                  <a:schemeClr val="tx1"/>
                </a:solidFill>
                <a:effectLst/>
                <a:latin typeface="Kalpurush" panose="02000600000000000000" pitchFamily="2" charset="0"/>
                <a:ea typeface="+mn-ea"/>
                <a:cs typeface="Kalpurush" panose="02000600000000000000" pitchFamily="2" charset="0"/>
              </a:rPr>
              <a:t> ব্যবহার হচ্ছে</a:t>
            </a:r>
            <a:r>
              <a:rPr lang="hi-IN" sz="1200" kern="1200" dirty="0">
                <a:solidFill>
                  <a:schemeClr val="tx1"/>
                </a:solidFill>
                <a:effectLst/>
                <a:latin typeface="Kalpurush" panose="02000600000000000000" pitchFamily="2" charset="0"/>
                <a:ea typeface="+mn-ea"/>
                <a:cs typeface="+mn-cs"/>
              </a:rPr>
              <a:t>।</a:t>
            </a:r>
            <a:endParaRPr lang="en-US" sz="1200" kern="1200" dirty="0">
              <a:solidFill>
                <a:schemeClr val="tx1"/>
              </a:solidFill>
              <a:effectLst/>
              <a:latin typeface="Kalpurush" panose="02000600000000000000" pitchFamily="2" charset="0"/>
              <a:ea typeface="+mn-ea"/>
              <a:cs typeface="Kalpurush" panose="02000600000000000000" pitchFamily="2" charset="0"/>
            </a:endParaRPr>
          </a:p>
          <a:p>
            <a:r>
              <a:rPr lang="bn-BD" sz="1200" kern="1200" dirty="0">
                <a:solidFill>
                  <a:schemeClr val="tx1"/>
                </a:solidFill>
                <a:effectLst/>
                <a:latin typeface="Kalpurush" panose="02000600000000000000" pitchFamily="2" charset="0"/>
                <a:ea typeface="+mn-ea"/>
                <a:cs typeface="Kalpurush" panose="02000600000000000000" pitchFamily="2" charset="0"/>
              </a:rPr>
              <a:t>এর ফলে কৃষিজমি নষ্ট হচ্ছে</a:t>
            </a:r>
            <a:r>
              <a:rPr lang="en-US" sz="1200" kern="1200" dirty="0">
                <a:solidFill>
                  <a:schemeClr val="tx1"/>
                </a:solidFill>
                <a:effectLst/>
                <a:latin typeface="Kalpurush" panose="02000600000000000000" pitchFamily="2" charset="0"/>
                <a:ea typeface="+mn-ea"/>
                <a:cs typeface="Kalpurush" panose="02000600000000000000" pitchFamily="2" charset="0"/>
              </a:rPr>
              <a:t>, </a:t>
            </a:r>
            <a:r>
              <a:rPr lang="bn-BD" sz="1200" kern="1200" dirty="0">
                <a:solidFill>
                  <a:schemeClr val="tx1"/>
                </a:solidFill>
                <a:effectLst/>
                <a:latin typeface="Kalpurush" panose="02000600000000000000" pitchFamily="2" charset="0"/>
                <a:ea typeface="+mn-ea"/>
                <a:cs typeface="Kalpurush" panose="02000600000000000000" pitchFamily="2" charset="0"/>
              </a:rPr>
              <a:t>কারণ এই মাটি ফসল উৎপাদন থেকে চলে যাচ্ছে</a:t>
            </a:r>
            <a:r>
              <a:rPr lang="hi-IN" sz="1200" kern="1200" dirty="0">
                <a:solidFill>
                  <a:schemeClr val="tx1"/>
                </a:solidFill>
                <a:effectLst/>
                <a:latin typeface="Kalpurush" panose="02000600000000000000" pitchFamily="2" charset="0"/>
                <a:ea typeface="+mn-ea"/>
                <a:cs typeface="+mn-cs"/>
              </a:rPr>
              <a:t>।</a:t>
            </a:r>
            <a:endParaRPr lang="en-US" sz="1200" kern="1200" dirty="0">
              <a:solidFill>
                <a:schemeClr val="tx1"/>
              </a:solidFill>
              <a:effectLst/>
              <a:latin typeface="Kalpurush" panose="02000600000000000000" pitchFamily="2" charset="0"/>
              <a:ea typeface="+mn-ea"/>
              <a:cs typeface="Kalpurush" panose="02000600000000000000" pitchFamily="2" charset="0"/>
            </a:endParaRPr>
          </a:p>
          <a:p>
            <a:r>
              <a:rPr lang="bn-BD" sz="1200" kern="1200" dirty="0">
                <a:solidFill>
                  <a:schemeClr val="tx1"/>
                </a:solidFill>
                <a:effectLst/>
                <a:latin typeface="Kalpurush" panose="02000600000000000000" pitchFamily="2" charset="0"/>
                <a:ea typeface="+mn-ea"/>
                <a:cs typeface="Kalpurush" panose="02000600000000000000" pitchFamily="2" charset="0"/>
              </a:rPr>
              <a:t>একইসাথে বছরে প্রায় </a:t>
            </a:r>
            <a:r>
              <a:rPr lang="bn-BD" sz="1200" b="1" kern="1200" dirty="0">
                <a:solidFill>
                  <a:schemeClr val="tx1"/>
                </a:solidFill>
                <a:effectLst/>
                <a:latin typeface="Kalpurush" panose="02000600000000000000" pitchFamily="2" charset="0"/>
                <a:ea typeface="+mn-ea"/>
                <a:cs typeface="Kalpurush" panose="02000600000000000000" pitchFamily="2" charset="0"/>
              </a:rPr>
              <a:t>২১ মিলিয়ন টন কয়লা</a:t>
            </a:r>
            <a:r>
              <a:rPr lang="bn-BD" sz="1200" kern="1200" dirty="0">
                <a:solidFill>
                  <a:schemeClr val="tx1"/>
                </a:solidFill>
                <a:effectLst/>
                <a:latin typeface="Kalpurush" panose="02000600000000000000" pitchFamily="2" charset="0"/>
                <a:ea typeface="+mn-ea"/>
                <a:cs typeface="Kalpurush" panose="02000600000000000000" pitchFamily="2" charset="0"/>
              </a:rPr>
              <a:t> ব্যবহার হচ্ছে</a:t>
            </a:r>
            <a:r>
              <a:rPr lang="hi-IN" sz="1200" kern="1200" dirty="0">
                <a:solidFill>
                  <a:schemeClr val="tx1"/>
                </a:solidFill>
                <a:effectLst/>
                <a:latin typeface="Kalpurush" panose="02000600000000000000" pitchFamily="2" charset="0"/>
                <a:ea typeface="+mn-ea"/>
                <a:cs typeface="+mn-cs"/>
              </a:rPr>
              <a:t>।</a:t>
            </a:r>
            <a:r>
              <a:rPr lang="bn-BD" sz="1200" kern="1200" dirty="0">
                <a:solidFill>
                  <a:schemeClr val="tx1"/>
                </a:solidFill>
                <a:effectLst/>
                <a:latin typeface="Kalpurush" panose="02000600000000000000" pitchFamily="2" charset="0"/>
                <a:ea typeface="+mn-ea"/>
                <a:cs typeface="Kalpurush" panose="02000600000000000000" pitchFamily="2" charset="0"/>
              </a:rPr>
              <a:t>আর কার্বন নিঃসরণ দাঁড়াচ্ছে প্রায় </a:t>
            </a:r>
            <a:r>
              <a:rPr lang="bn-BD" sz="1200" b="1" kern="1200" dirty="0">
                <a:solidFill>
                  <a:schemeClr val="tx1"/>
                </a:solidFill>
                <a:effectLst/>
                <a:latin typeface="Kalpurush" panose="02000600000000000000" pitchFamily="2" charset="0"/>
                <a:ea typeface="+mn-ea"/>
                <a:cs typeface="Kalpurush" panose="02000600000000000000" pitchFamily="2" charset="0"/>
              </a:rPr>
              <a:t>৮.৪ বিলিয়ন টন </a:t>
            </a:r>
            <a:r>
              <a:rPr lang="en-US" sz="1200" b="1" kern="1200" dirty="0">
                <a:solidFill>
                  <a:schemeClr val="tx1"/>
                </a:solidFill>
                <a:effectLst/>
                <a:latin typeface="Kalpurush" panose="02000600000000000000" pitchFamily="2" charset="0"/>
                <a:ea typeface="+mn-ea"/>
                <a:cs typeface="Kalpurush" panose="02000600000000000000" pitchFamily="2" charset="0"/>
              </a:rPr>
              <a:t>CO₂ equivalent</a:t>
            </a:r>
            <a:r>
              <a:rPr lang="hi-IN" sz="1200" kern="1200" dirty="0">
                <a:solidFill>
                  <a:schemeClr val="tx1"/>
                </a:solidFill>
                <a:effectLst/>
                <a:latin typeface="Kalpurush" panose="02000600000000000000" pitchFamily="2" charset="0"/>
                <a:ea typeface="+mn-ea"/>
                <a:cs typeface="+mn-cs"/>
              </a:rPr>
              <a:t>।</a:t>
            </a:r>
            <a:endParaRPr lang="en-US" sz="1200" kern="1200" dirty="0">
              <a:solidFill>
                <a:schemeClr val="tx1"/>
              </a:solidFill>
              <a:effectLst/>
              <a:latin typeface="Kalpurush" panose="02000600000000000000" pitchFamily="2" charset="0"/>
              <a:ea typeface="+mn-ea"/>
              <a:cs typeface="Kalpurush" panose="02000600000000000000" pitchFamily="2" charset="0"/>
            </a:endParaRPr>
          </a:p>
          <a:p>
            <a:r>
              <a:rPr lang="bn-BD" sz="1200" kern="1200" dirty="0">
                <a:solidFill>
                  <a:schemeClr val="tx1"/>
                </a:solidFill>
                <a:effectLst/>
                <a:latin typeface="Kalpurush" panose="02000600000000000000" pitchFamily="2" charset="0"/>
                <a:ea typeface="+mn-ea"/>
                <a:cs typeface="Kalpurush" panose="02000600000000000000" pitchFamily="2" charset="0"/>
              </a:rPr>
              <a:t>এখন প্রশ্ন হলো—এত বিশাল উৎপাদন</a:t>
            </a:r>
            <a:r>
              <a:rPr lang="en-US" sz="1200" kern="1200" dirty="0">
                <a:solidFill>
                  <a:schemeClr val="tx1"/>
                </a:solidFill>
                <a:effectLst/>
                <a:latin typeface="Kalpurush" panose="02000600000000000000" pitchFamily="2" charset="0"/>
                <a:ea typeface="+mn-ea"/>
                <a:cs typeface="Kalpurush" panose="02000600000000000000" pitchFamily="2" charset="0"/>
              </a:rPr>
              <a:t>,</a:t>
            </a:r>
            <a:r>
              <a:rPr lang="bn-BD" sz="1200" kern="1200" dirty="0">
                <a:solidFill>
                  <a:schemeClr val="tx1"/>
                </a:solidFill>
                <a:effectLst/>
                <a:latin typeface="Kalpurush" panose="02000600000000000000" pitchFamily="2" charset="0"/>
                <a:ea typeface="+mn-ea"/>
                <a:cs typeface="Kalpurush" panose="02000600000000000000" pitchFamily="2" charset="0"/>
              </a:rPr>
              <a:t> মাটি-জ্বালানি খরচ আর পরিবেশগত ক্ষতি সত্ত্বেও</a:t>
            </a:r>
            <a:r>
              <a:rPr lang="en-US" sz="1200" kern="1200" dirty="0">
                <a:solidFill>
                  <a:schemeClr val="tx1"/>
                </a:solidFill>
                <a:effectLst/>
                <a:latin typeface="Kalpurush" panose="02000600000000000000" pitchFamily="2" charset="0"/>
                <a:ea typeface="+mn-ea"/>
                <a:cs typeface="Kalpurush" panose="02000600000000000000" pitchFamily="2" charset="0"/>
              </a:rPr>
              <a:t>, </a:t>
            </a:r>
            <a:r>
              <a:rPr lang="bn-BD" sz="1200" kern="1200" dirty="0">
                <a:solidFill>
                  <a:schemeClr val="tx1"/>
                </a:solidFill>
                <a:effectLst/>
                <a:latin typeface="Kalpurush" panose="02000600000000000000" pitchFamily="2" charset="0"/>
                <a:ea typeface="+mn-ea"/>
                <a:cs typeface="Kalpurush" panose="02000600000000000000" pitchFamily="2" charset="0"/>
              </a:rPr>
              <a:t>আমরা কি আরেকটি বিকল্প ভাবতে পারি না</a:t>
            </a:r>
            <a:r>
              <a:rPr lang="en-US" sz="1200" kern="1200" dirty="0">
                <a:solidFill>
                  <a:schemeClr val="tx1"/>
                </a:solidFill>
                <a:effectLst/>
                <a:latin typeface="Kalpurush" panose="02000600000000000000" pitchFamily="2" charset="0"/>
                <a:ea typeface="+mn-ea"/>
                <a:cs typeface="Kalpurush" panose="02000600000000000000" pitchFamily="2" charset="0"/>
              </a:rPr>
              <a:t>? </a:t>
            </a:r>
            <a:r>
              <a:rPr lang="bn-BD" sz="1200" kern="1200" dirty="0">
                <a:solidFill>
                  <a:schemeClr val="tx1"/>
                </a:solidFill>
                <a:effectLst/>
                <a:latin typeface="Kalpurush" panose="02000600000000000000" pitchFamily="2" charset="0"/>
                <a:ea typeface="+mn-ea"/>
                <a:cs typeface="Kalpurush" panose="02000600000000000000" pitchFamily="2" charset="0"/>
              </a:rPr>
              <a:t>এখানেই ব্লক ব্যবহারের বিষয়টা সামনে আসে</a:t>
            </a:r>
            <a:r>
              <a:rPr lang="hi-IN" sz="1200" kern="1200" dirty="0">
                <a:solidFill>
                  <a:schemeClr val="tx1"/>
                </a:solidFill>
                <a:effectLst/>
                <a:latin typeface="Kalpurush" panose="02000600000000000000" pitchFamily="2" charset="0"/>
                <a:ea typeface="+mn-ea"/>
                <a:cs typeface="+mn-cs"/>
              </a:rPr>
              <a:t>।</a:t>
            </a:r>
            <a:endParaRPr lang="en-US" sz="1200" kern="1200" dirty="0">
              <a:solidFill>
                <a:schemeClr val="tx1"/>
              </a:solidFill>
              <a:effectLst/>
              <a:latin typeface="Kalpurush" panose="02000600000000000000" pitchFamily="2" charset="0"/>
              <a:ea typeface="+mn-ea"/>
              <a:cs typeface="Kalpurush" panose="02000600000000000000" pitchFamily="2" charset="0"/>
            </a:endParaRP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4</a:t>
            </a:fld>
            <a:endParaRPr lang="en-US"/>
          </a:p>
        </p:txBody>
      </p:sp>
    </p:spTree>
    <p:extLst>
      <p:ext uri="{BB962C8B-B14F-4D97-AF65-F5344CB8AC3E}">
        <p14:creationId xmlns:p14="http://schemas.microsoft.com/office/powerpoint/2010/main" val="3252612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তাহলে প্রশ্ন হলো—এত সুবিধা থাকা সত্ত্বেও কেন ব্লক এখনো ব্যাপকভাবে ব্যবহৃত হচ্ছে না?</a:t>
            </a:r>
          </a:p>
          <a:p>
            <a:r>
              <a:rPr lang="bn-BD" dirty="0">
                <a:latin typeface="Kalpurush" panose="02000600000000000000" pitchFamily="2" charset="0"/>
                <a:cs typeface="Kalpurush" panose="02000600000000000000" pitchFamily="2" charset="0"/>
              </a:rPr>
              <a:t>কারণগুলো হলো:</a:t>
            </a:r>
          </a:p>
          <a:p>
            <a:r>
              <a:rPr lang="bn-BD" dirty="0">
                <a:latin typeface="Kalpurush" panose="02000600000000000000" pitchFamily="2" charset="0"/>
                <a:cs typeface="Kalpurush" panose="02000600000000000000" pitchFamily="2" charset="0"/>
              </a:rPr>
              <a:t>•	নীতিনির্ধারকদের অজ্ঞতা</a:t>
            </a:r>
          </a:p>
          <a:p>
            <a:r>
              <a:rPr lang="bn-BD" dirty="0">
                <a:latin typeface="Kalpurush" panose="02000600000000000000" pitchFamily="2" charset="0"/>
                <a:cs typeface="Kalpurush" panose="02000600000000000000" pitchFamily="2" charset="0"/>
              </a:rPr>
              <a:t>•	প্রকল্পের </a:t>
            </a:r>
            <a:r>
              <a:rPr lang="en-US" dirty="0">
                <a:latin typeface="Kalpurush" panose="02000600000000000000" pitchFamily="2" charset="0"/>
                <a:cs typeface="Kalpurush" panose="02000600000000000000" pitchFamily="2" charset="0"/>
              </a:rPr>
              <a:t>Needs Assessment-</a:t>
            </a:r>
            <a:r>
              <a:rPr lang="bn-BD" dirty="0">
                <a:latin typeface="Kalpurush" panose="02000600000000000000" pitchFamily="2" charset="0"/>
                <a:cs typeface="Kalpurush" panose="02000600000000000000" pitchFamily="2" charset="0"/>
              </a:rPr>
              <a:t>এ ব্লক বিবেচনায় না আসা</a:t>
            </a:r>
          </a:p>
          <a:p>
            <a:r>
              <a:rPr lang="bn-BD" dirty="0">
                <a:latin typeface="Kalpurush" panose="02000600000000000000" pitchFamily="2" charset="0"/>
                <a:cs typeface="Kalpurush" panose="02000600000000000000" pitchFamily="2" charset="0"/>
              </a:rPr>
              <a:t>•	টেন্ডারে ব্লকের উল্লেখ না থাকা</a:t>
            </a:r>
          </a:p>
          <a:p>
            <a:r>
              <a:rPr lang="bn-BD" dirty="0">
                <a:latin typeface="Kalpurush" panose="02000600000000000000" pitchFamily="2" charset="0"/>
                <a:cs typeface="Kalpurush" panose="02000600000000000000" pitchFamily="2" charset="0"/>
              </a:rPr>
              <a:t>অতএব, আমরা যদি নীতি, পরিকল্পনা আর ডকুমেন্টেশন পর্যায়ে ব্লককে অন্তর্ভুক্ত করতে পারি, তবে অল্প সময়ের মধ্যেই বাংলাদেশে ব্লকের ব্যবহার অনেক বেশি বৃদ্ধি </a:t>
            </a:r>
            <a:r>
              <a:rPr lang="en-US" dirty="0" err="1">
                <a:latin typeface="Kalpurush" panose="02000600000000000000" pitchFamily="2" charset="0"/>
                <a:cs typeface="Kalpurush" panose="02000600000000000000" pitchFamily="2" charset="0"/>
              </a:rPr>
              <a:t>পাবে</a:t>
            </a:r>
            <a:r>
              <a:rPr lang="en-US" dirty="0">
                <a:latin typeface="Kalpurush" panose="02000600000000000000" pitchFamily="2" charset="0"/>
                <a:cs typeface="Kalpurush" panose="02000600000000000000" pitchFamily="2" charset="0"/>
              </a:rPr>
              <a:t>।</a:t>
            </a:r>
            <a:endParaRPr lang="bn-BD" dirty="0">
              <a:latin typeface="Kalpurush" panose="02000600000000000000" pitchFamily="2" charset="0"/>
              <a:cs typeface="Kalpurush" panose="02000600000000000000" pitchFamily="2" charset="0"/>
            </a:endParaRP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35</a:t>
            </a:fld>
            <a:endParaRPr lang="en-US"/>
          </a:p>
        </p:txBody>
      </p:sp>
    </p:spTree>
    <p:extLst>
      <p:ext uri="{BB962C8B-B14F-4D97-AF65-F5344CB8AC3E}">
        <p14:creationId xmlns:p14="http://schemas.microsoft.com/office/powerpoint/2010/main" val="3469173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আমরা যখন ব্লক ব্যবহার করি, তখন কয়েকটি বাস্তব চ্যালেঞ্জ সামনে আসে—</a:t>
            </a:r>
          </a:p>
          <a:p>
            <a:r>
              <a:rPr lang="bn-BD" dirty="0">
                <a:latin typeface="Kalpurush" panose="02000600000000000000" pitchFamily="2" charset="0"/>
                <a:cs typeface="Kalpurush" panose="02000600000000000000" pitchFamily="2" charset="0"/>
              </a:rPr>
              <a:t>টেকনিক্যাল দক্ষতার অভাব</a:t>
            </a:r>
          </a:p>
          <a:p>
            <a:r>
              <a:rPr lang="bn-BD" dirty="0">
                <a:latin typeface="Kalpurush" panose="02000600000000000000" pitchFamily="2" charset="0"/>
                <a:cs typeface="Kalpurush" panose="02000600000000000000" pitchFamily="2" charset="0"/>
              </a:rPr>
              <a:t>স্থানীয়ভাবে ব্লকের সহজলভ্যতা নেই</a:t>
            </a:r>
          </a:p>
          <a:p>
            <a:r>
              <a:rPr lang="bn-BD" dirty="0">
                <a:latin typeface="Kalpurush" panose="02000600000000000000" pitchFamily="2" charset="0"/>
                <a:cs typeface="Kalpurush" panose="02000600000000000000" pitchFamily="2" charset="0"/>
              </a:rPr>
              <a:t>প্রচলিত ধ্যানধারণা—ইটই ভালো</a:t>
            </a:r>
          </a:p>
          <a:p>
            <a:r>
              <a:rPr lang="bn-BD" dirty="0">
                <a:latin typeface="Kalpurush" panose="02000600000000000000" pitchFamily="2" charset="0"/>
                <a:cs typeface="Kalpurush" panose="02000600000000000000" pitchFamily="2" charset="0"/>
              </a:rPr>
              <a:t>প্রকৌশলী ও টেকনিশিয়ানদের অনীহা</a:t>
            </a:r>
          </a:p>
          <a:p>
            <a:r>
              <a:rPr lang="bn-BD" dirty="0">
                <a:latin typeface="Kalpurush" panose="02000600000000000000" pitchFamily="2" charset="0"/>
                <a:cs typeface="Kalpurush" panose="02000600000000000000" pitchFamily="2" charset="0"/>
              </a:rPr>
              <a:t>মান নিয়ন্ত্রণের ঘাটতি</a:t>
            </a:r>
          </a:p>
          <a:p>
            <a:r>
              <a:rPr lang="bn-BD" dirty="0">
                <a:latin typeface="Kalpurush" panose="02000600000000000000" pitchFamily="2" charset="0"/>
                <a:cs typeface="Kalpurush" panose="02000600000000000000" pitchFamily="2" charset="0"/>
              </a:rPr>
              <a:t>পরিবহন খরচ ইটের চেয়ে বেশি</a:t>
            </a:r>
          </a:p>
          <a:p>
            <a:r>
              <a:rPr lang="bn-BD" dirty="0">
                <a:latin typeface="Kalpurush" panose="02000600000000000000" pitchFamily="2" charset="0"/>
                <a:cs typeface="Kalpurush" panose="02000600000000000000" pitchFamily="2" charset="0"/>
              </a:rPr>
              <a:t>এবং ছোট নির্মাতাদের জন্য অতিরিক্ত বিনিয়োগযোগ্য অর্থের প্রয়োজন</a:t>
            </a:r>
          </a:p>
          <a:p>
            <a:r>
              <a:rPr lang="bn-BD" dirty="0">
                <a:latin typeface="Kalpurush" panose="02000600000000000000" pitchFamily="2" charset="0"/>
                <a:cs typeface="Kalpurush" panose="02000600000000000000" pitchFamily="2" charset="0"/>
              </a:rPr>
              <a:t>এখন, এসব চ্যালেঞ্জের সমাধানও আছে।</a:t>
            </a:r>
          </a:p>
          <a:p>
            <a:r>
              <a:rPr lang="bn-BD" dirty="0">
                <a:latin typeface="Kalpurush" panose="02000600000000000000" pitchFamily="2" charset="0"/>
                <a:cs typeface="Kalpurush" panose="02000600000000000000" pitchFamily="2" charset="0"/>
              </a:rPr>
              <a:t>মেসন আর শ্রমিকদের জন্য হাতে-কলমে প্রশিক্ষণ আয়োজন করা যায়।</a:t>
            </a:r>
          </a:p>
          <a:p>
            <a:r>
              <a:rPr lang="bn-BD" dirty="0">
                <a:latin typeface="Kalpurush" panose="02000600000000000000" pitchFamily="2" charset="0"/>
                <a:cs typeface="Kalpurush" panose="02000600000000000000" pitchFamily="2" charset="0"/>
              </a:rPr>
              <a:t>স্থানীয় পর্যায়ে ছোট ও মাঝারি ব্লক উৎপাদন ইউনিট গড়ে তুললে সহজলভ্যতা বাড়বে।</a:t>
            </a:r>
          </a:p>
          <a:p>
            <a:r>
              <a:rPr lang="bn-BD" dirty="0">
                <a:latin typeface="Kalpurush" panose="02000600000000000000" pitchFamily="2" charset="0"/>
                <a:cs typeface="Kalpurush" panose="02000600000000000000" pitchFamily="2" charset="0"/>
              </a:rPr>
              <a:t>সচেতনতামূলক প্রচার, পোস্টার, ভিডিও ইত্যাদি ব্যবহার করলে মানুষ ধীরে ধীরে ইট থেকে ব্লকে আসবে।</a:t>
            </a:r>
          </a:p>
          <a:p>
            <a:r>
              <a:rPr lang="bn-BD" dirty="0">
                <a:latin typeface="Kalpurush" panose="02000600000000000000" pitchFamily="2" charset="0"/>
                <a:cs typeface="Kalpurush" panose="02000600000000000000" pitchFamily="2" charset="0"/>
              </a:rPr>
              <a:t>সরকারি প্রকল্পে ব্লক ব্যবহারের বাধ্যবাধকতা দিলে এর গ্রহণযোগ্যতা দ্রুত বাড়বে।</a:t>
            </a:r>
          </a:p>
          <a:p>
            <a:r>
              <a:rPr lang="bn-BD" dirty="0">
                <a:latin typeface="Kalpurush" panose="02000600000000000000" pitchFamily="2" charset="0"/>
                <a:cs typeface="Kalpurush" panose="02000600000000000000" pitchFamily="2" charset="0"/>
              </a:rPr>
              <a:t>ব্লক উৎপাদনে মান পরীক্ষা, মান নিয়ন্ত্রণ নিশ্চিত করতে হবে।</a:t>
            </a:r>
          </a:p>
          <a:p>
            <a:r>
              <a:rPr lang="bn-BD" dirty="0">
                <a:latin typeface="Kalpurush" panose="02000600000000000000" pitchFamily="2" charset="0"/>
                <a:cs typeface="Kalpurush" panose="02000600000000000000" pitchFamily="2" charset="0"/>
              </a:rPr>
              <a:t>আর্থিক সহায়তা ও সহজ শর্তে ঋণ/প্রশিক্ষণ ছোট নির্মাতাদের জন্য কার্যকর হবে।</a:t>
            </a:r>
          </a:p>
          <a:p>
            <a:r>
              <a:rPr lang="bn-BD" dirty="0">
                <a:latin typeface="Kalpurush" panose="02000600000000000000" pitchFamily="2" charset="0"/>
                <a:cs typeface="Kalpurush" panose="02000600000000000000" pitchFamily="2" charset="0"/>
              </a:rPr>
              <a:t>অর্থাৎ, চ্যালেঞ্জ যতই থাকুক, সঠিক নীতি, প্রশিক্ষণ ও অবকাঠামো থাকলে ব্লক খুব দ্রুতই জনপ্রিয় ও কার্যকর হয়ে উঠতে পারে।”</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36</a:t>
            </a:fld>
            <a:endParaRPr lang="en-US"/>
          </a:p>
        </p:txBody>
      </p:sp>
    </p:spTree>
    <p:extLst>
      <p:ext uri="{BB962C8B-B14F-4D97-AF65-F5344CB8AC3E}">
        <p14:creationId xmlns:p14="http://schemas.microsoft.com/office/powerpoint/2010/main" val="2034156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আমরা যখন ব্লক নিয়ে কথা বলি, তখন </a:t>
            </a:r>
            <a:r>
              <a:rPr lang="en-US" dirty="0">
                <a:latin typeface="Kalpurush" panose="02000600000000000000" pitchFamily="2" charset="0"/>
                <a:cs typeface="Kalpurush" panose="02000600000000000000" pitchFamily="2" charset="0"/>
              </a:rPr>
              <a:t>international testing standard </a:t>
            </a:r>
            <a:r>
              <a:rPr lang="bn-BD" dirty="0">
                <a:latin typeface="Kalpurush" panose="02000600000000000000" pitchFamily="2" charset="0"/>
                <a:cs typeface="Kalpurush" panose="02000600000000000000" pitchFamily="2" charset="0"/>
              </a:rPr>
              <a:t>জানা খুব জরুরি। এখানে </a:t>
            </a:r>
            <a:r>
              <a:rPr lang="en-US" b="1" dirty="0">
                <a:latin typeface="Kalpurush" panose="02000600000000000000" pitchFamily="2" charset="0"/>
                <a:cs typeface="Kalpurush" panose="02000600000000000000" pitchFamily="2" charset="0"/>
              </a:rPr>
              <a:t>ASTM (American Society for Testing and Materials)</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এর </a:t>
            </a:r>
            <a:r>
              <a:rPr lang="en-US" dirty="0">
                <a:latin typeface="Kalpurush" panose="02000600000000000000" pitchFamily="2" charset="0"/>
                <a:cs typeface="Kalpurush" panose="02000600000000000000" pitchFamily="2" charset="0"/>
              </a:rPr>
              <a:t>standard </a:t>
            </a:r>
            <a:r>
              <a:rPr lang="bn-BD" dirty="0">
                <a:latin typeface="Kalpurush" panose="02000600000000000000" pitchFamily="2" charset="0"/>
                <a:cs typeface="Kalpurush" panose="02000600000000000000" pitchFamily="2" charset="0"/>
              </a:rPr>
              <a:t>অনুযায়ী </a:t>
            </a:r>
            <a:r>
              <a:rPr lang="en-US" dirty="0">
                <a:latin typeface="Kalpurush" panose="02000600000000000000" pitchFamily="2" charset="0"/>
                <a:cs typeface="Kalpurush" panose="02000600000000000000" pitchFamily="2" charset="0"/>
              </a:rPr>
              <a:t>Concrete Block-</a:t>
            </a:r>
            <a:r>
              <a:rPr lang="bn-BD" dirty="0">
                <a:latin typeface="Kalpurush" panose="02000600000000000000" pitchFamily="2" charset="0"/>
                <a:cs typeface="Kalpurush" panose="02000600000000000000" pitchFamily="2" charset="0"/>
              </a:rPr>
              <a:t>এর </a:t>
            </a:r>
            <a:r>
              <a:rPr lang="en-US" dirty="0">
                <a:latin typeface="Kalpurush" panose="02000600000000000000" pitchFamily="2" charset="0"/>
                <a:cs typeface="Kalpurush" panose="02000600000000000000" pitchFamily="2" charset="0"/>
              </a:rPr>
              <a:t>minimum requirement </a:t>
            </a:r>
            <a:r>
              <a:rPr lang="bn-BD" dirty="0">
                <a:latin typeface="Kalpurush" panose="02000600000000000000" pitchFamily="2" charset="0"/>
                <a:cs typeface="Kalpurush" panose="02000600000000000000" pitchFamily="2" charset="0"/>
              </a:rPr>
              <a:t>দেখানো হয়েছে।</a:t>
            </a:r>
          </a:p>
          <a:p>
            <a:r>
              <a:rPr lang="en-US" dirty="0">
                <a:latin typeface="Kalpurush" panose="02000600000000000000" pitchFamily="2" charset="0"/>
                <a:cs typeface="Kalpurush" panose="02000600000000000000" pitchFamily="2" charset="0"/>
              </a:rPr>
              <a:t>👉 </a:t>
            </a:r>
            <a:r>
              <a:rPr lang="en-US" b="1" dirty="0">
                <a:latin typeface="Kalpurush" panose="02000600000000000000" pitchFamily="2" charset="0"/>
                <a:cs typeface="Kalpurush" panose="02000600000000000000" pitchFamily="2" charset="0"/>
              </a:rPr>
              <a:t>Solid Block:</a:t>
            </a:r>
            <a:endParaRPr lang="en-US" dirty="0">
              <a:latin typeface="Kalpurush" panose="02000600000000000000" pitchFamily="2" charset="0"/>
              <a:cs typeface="Kalpurush" panose="02000600000000000000" pitchFamily="2" charset="0"/>
            </a:endParaRPr>
          </a:p>
          <a:p>
            <a:r>
              <a:rPr lang="en-US" dirty="0">
                <a:latin typeface="Kalpurush" panose="02000600000000000000" pitchFamily="2" charset="0"/>
                <a:cs typeface="Kalpurush" panose="02000600000000000000" pitchFamily="2" charset="0"/>
              </a:rPr>
              <a:t>Loadbearing wall-</a:t>
            </a:r>
            <a:r>
              <a:rPr lang="bn-BD" dirty="0">
                <a:latin typeface="Kalpurush" panose="02000600000000000000" pitchFamily="2" charset="0"/>
                <a:cs typeface="Kalpurush" panose="02000600000000000000" pitchFamily="2" charset="0"/>
              </a:rPr>
              <a:t>এর জন্য </a:t>
            </a:r>
            <a:r>
              <a:rPr lang="en-US" dirty="0">
                <a:latin typeface="Kalpurush" panose="02000600000000000000" pitchFamily="2" charset="0"/>
                <a:cs typeface="Kalpurush" panose="02000600000000000000" pitchFamily="2" charset="0"/>
              </a:rPr>
              <a:t>compressive strength </a:t>
            </a:r>
            <a:r>
              <a:rPr lang="bn-BD" dirty="0">
                <a:latin typeface="Kalpurush" panose="02000600000000000000" pitchFamily="2" charset="0"/>
                <a:cs typeface="Kalpurush" panose="02000600000000000000" pitchFamily="2" charset="0"/>
              </a:rPr>
              <a:t>কমপক্ষে </a:t>
            </a:r>
            <a:r>
              <a:rPr lang="bn-BD" b="1" dirty="0">
                <a:latin typeface="Kalpurush" panose="02000600000000000000" pitchFamily="2" charset="0"/>
                <a:cs typeface="Kalpurush" panose="02000600000000000000" pitchFamily="2" charset="0"/>
              </a:rPr>
              <a:t>1900 </a:t>
            </a:r>
            <a:r>
              <a:rPr lang="en-US" b="1" dirty="0">
                <a:latin typeface="Kalpurush" panose="02000600000000000000" pitchFamily="2" charset="0"/>
                <a:cs typeface="Kalpurush" panose="02000600000000000000" pitchFamily="2" charset="0"/>
              </a:rPr>
              <a:t>psi</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হতে হবে, আর </a:t>
            </a:r>
            <a:r>
              <a:rPr lang="en-US" dirty="0">
                <a:latin typeface="Kalpurush" panose="02000600000000000000" pitchFamily="2" charset="0"/>
                <a:cs typeface="Kalpurush" panose="02000600000000000000" pitchFamily="2" charset="0"/>
              </a:rPr>
              <a:t>water absorption </a:t>
            </a:r>
            <a:r>
              <a:rPr lang="bn-BD" dirty="0">
                <a:latin typeface="Kalpurush" panose="02000600000000000000" pitchFamily="2" charset="0"/>
                <a:cs typeface="Kalpurush" panose="02000600000000000000" pitchFamily="2" charset="0"/>
              </a:rPr>
              <a:t>সর্বোচ্চ </a:t>
            </a:r>
            <a:r>
              <a:rPr lang="bn-BD" b="1" dirty="0">
                <a:latin typeface="Kalpurush" panose="02000600000000000000" pitchFamily="2" charset="0"/>
                <a:cs typeface="Kalpurush" panose="02000600000000000000" pitchFamily="2" charset="0"/>
              </a:rPr>
              <a:t>12%</a:t>
            </a:r>
            <a:r>
              <a:rPr lang="bn-BD" dirty="0">
                <a:latin typeface="Kalpurush" panose="02000600000000000000" pitchFamily="2" charset="0"/>
                <a:cs typeface="Kalpurush" panose="02000600000000000000" pitchFamily="2" charset="0"/>
              </a:rPr>
              <a:t>।</a:t>
            </a:r>
          </a:p>
          <a:p>
            <a:r>
              <a:rPr lang="en-US" dirty="0">
                <a:latin typeface="Kalpurush" panose="02000600000000000000" pitchFamily="2" charset="0"/>
                <a:cs typeface="Kalpurush" panose="02000600000000000000" pitchFamily="2" charset="0"/>
              </a:rPr>
              <a:t>Non-loadbearing wall-</a:t>
            </a:r>
            <a:r>
              <a:rPr lang="bn-BD" dirty="0">
                <a:latin typeface="Kalpurush" panose="02000600000000000000" pitchFamily="2" charset="0"/>
                <a:cs typeface="Kalpurush" panose="02000600000000000000" pitchFamily="2" charset="0"/>
              </a:rPr>
              <a:t>এর জন্য </a:t>
            </a:r>
            <a:r>
              <a:rPr lang="en-US" dirty="0">
                <a:latin typeface="Kalpurush" panose="02000600000000000000" pitchFamily="2" charset="0"/>
                <a:cs typeface="Kalpurush" panose="02000600000000000000" pitchFamily="2" charset="0"/>
              </a:rPr>
              <a:t>strength </a:t>
            </a:r>
            <a:r>
              <a:rPr lang="bn-BD" dirty="0">
                <a:latin typeface="Kalpurush" panose="02000600000000000000" pitchFamily="2" charset="0"/>
                <a:cs typeface="Kalpurush" panose="02000600000000000000" pitchFamily="2" charset="0"/>
              </a:rPr>
              <a:t>দরকার অন্তত </a:t>
            </a:r>
            <a:r>
              <a:rPr lang="bn-BD" b="1" dirty="0">
                <a:latin typeface="Kalpurush" panose="02000600000000000000" pitchFamily="2" charset="0"/>
                <a:cs typeface="Kalpurush" panose="02000600000000000000" pitchFamily="2" charset="0"/>
              </a:rPr>
              <a:t>500 </a:t>
            </a:r>
            <a:r>
              <a:rPr lang="en-US" b="1" dirty="0">
                <a:latin typeface="Kalpurush" panose="02000600000000000000" pitchFamily="2" charset="0"/>
                <a:cs typeface="Kalpurush" panose="02000600000000000000" pitchFamily="2" charset="0"/>
              </a:rPr>
              <a:t>psi</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এবং </a:t>
            </a:r>
            <a:r>
              <a:rPr lang="en-US" dirty="0">
                <a:latin typeface="Kalpurush" panose="02000600000000000000" pitchFamily="2" charset="0"/>
                <a:cs typeface="Kalpurush" panose="02000600000000000000" pitchFamily="2" charset="0"/>
              </a:rPr>
              <a:t>absorption </a:t>
            </a:r>
            <a:r>
              <a:rPr lang="en-US" b="1" dirty="0">
                <a:latin typeface="Kalpurush" panose="02000600000000000000" pitchFamily="2" charset="0"/>
                <a:cs typeface="Kalpurush" panose="02000600000000000000" pitchFamily="2" charset="0"/>
              </a:rPr>
              <a:t>20%</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পর্যন্ত হতে পারে।</a:t>
            </a:r>
          </a:p>
          <a:p>
            <a:r>
              <a:rPr lang="en-US" dirty="0">
                <a:latin typeface="Kalpurush" panose="02000600000000000000" pitchFamily="2" charset="0"/>
                <a:cs typeface="Kalpurush" panose="02000600000000000000" pitchFamily="2" charset="0"/>
              </a:rPr>
              <a:t>👉 </a:t>
            </a:r>
            <a:r>
              <a:rPr lang="en-US" b="1" dirty="0">
                <a:latin typeface="Kalpurush" panose="02000600000000000000" pitchFamily="2" charset="0"/>
                <a:cs typeface="Kalpurush" panose="02000600000000000000" pitchFamily="2" charset="0"/>
              </a:rPr>
              <a:t>Hollow Block:</a:t>
            </a:r>
            <a:endParaRPr lang="en-US" dirty="0">
              <a:latin typeface="Kalpurush" panose="02000600000000000000" pitchFamily="2" charset="0"/>
              <a:cs typeface="Kalpurush" panose="02000600000000000000" pitchFamily="2" charset="0"/>
            </a:endParaRPr>
          </a:p>
          <a:p>
            <a:r>
              <a:rPr lang="bn-BD" dirty="0">
                <a:latin typeface="Kalpurush" panose="02000600000000000000" pitchFamily="2" charset="0"/>
                <a:cs typeface="Kalpurush" panose="02000600000000000000" pitchFamily="2" charset="0"/>
              </a:rPr>
              <a:t>এটিও একই নিয়মে চলে—</a:t>
            </a:r>
            <a:r>
              <a:rPr lang="en-US" dirty="0">
                <a:latin typeface="Kalpurush" panose="02000600000000000000" pitchFamily="2" charset="0"/>
                <a:cs typeface="Kalpurush" panose="02000600000000000000" pitchFamily="2" charset="0"/>
              </a:rPr>
              <a:t>Loadbearing wall-</a:t>
            </a:r>
            <a:r>
              <a:rPr lang="bn-BD" dirty="0">
                <a:latin typeface="Kalpurush" panose="02000600000000000000" pitchFamily="2" charset="0"/>
                <a:cs typeface="Kalpurush" panose="02000600000000000000" pitchFamily="2" charset="0"/>
              </a:rPr>
              <a:t>এ </a:t>
            </a:r>
            <a:r>
              <a:rPr lang="bn-BD" b="1" dirty="0">
                <a:latin typeface="Kalpurush" panose="02000600000000000000" pitchFamily="2" charset="0"/>
                <a:cs typeface="Kalpurush" panose="02000600000000000000" pitchFamily="2" charset="0"/>
              </a:rPr>
              <a:t>1900 </a:t>
            </a:r>
            <a:r>
              <a:rPr lang="en-US" b="1" dirty="0">
                <a:latin typeface="Kalpurush" panose="02000600000000000000" pitchFamily="2" charset="0"/>
                <a:cs typeface="Kalpurush" panose="02000600000000000000" pitchFamily="2" charset="0"/>
              </a:rPr>
              <a:t>psi</a:t>
            </a:r>
            <a:r>
              <a:rPr lang="en-US" dirty="0">
                <a:latin typeface="Kalpurush" panose="02000600000000000000" pitchFamily="2" charset="0"/>
                <a:cs typeface="Kalpurush" panose="02000600000000000000" pitchFamily="2" charset="0"/>
              </a:rPr>
              <a:t> strength, </a:t>
            </a:r>
            <a:r>
              <a:rPr lang="bn-BD" dirty="0">
                <a:latin typeface="Kalpurush" panose="02000600000000000000" pitchFamily="2" charset="0"/>
                <a:cs typeface="Kalpurush" panose="02000600000000000000" pitchFamily="2" charset="0"/>
              </a:rPr>
              <a:t>আর </a:t>
            </a:r>
            <a:r>
              <a:rPr lang="en-US" dirty="0">
                <a:latin typeface="Kalpurush" panose="02000600000000000000" pitchFamily="2" charset="0"/>
                <a:cs typeface="Kalpurush" panose="02000600000000000000" pitchFamily="2" charset="0"/>
              </a:rPr>
              <a:t>absorption </a:t>
            </a:r>
            <a:r>
              <a:rPr lang="en-US" b="1" dirty="0">
                <a:latin typeface="Kalpurush" panose="02000600000000000000" pitchFamily="2" charset="0"/>
                <a:cs typeface="Kalpurush" panose="02000600000000000000" pitchFamily="2" charset="0"/>
              </a:rPr>
              <a:t>12%</a:t>
            </a:r>
            <a:r>
              <a:rPr lang="en-US" dirty="0">
                <a:latin typeface="Kalpurush" panose="02000600000000000000" pitchFamily="2" charset="0"/>
                <a:cs typeface="Kalpurush" panose="02000600000000000000" pitchFamily="2" charset="0"/>
              </a:rPr>
              <a:t>।</a:t>
            </a:r>
          </a:p>
          <a:p>
            <a:r>
              <a:rPr lang="en-US" dirty="0">
                <a:latin typeface="Kalpurush" panose="02000600000000000000" pitchFamily="2" charset="0"/>
                <a:cs typeface="Kalpurush" panose="02000600000000000000" pitchFamily="2" charset="0"/>
              </a:rPr>
              <a:t>Non-loadbearing wall-</a:t>
            </a:r>
            <a:r>
              <a:rPr lang="bn-BD" dirty="0">
                <a:latin typeface="Kalpurush" panose="02000600000000000000" pitchFamily="2" charset="0"/>
                <a:cs typeface="Kalpurush" panose="02000600000000000000" pitchFamily="2" charset="0"/>
              </a:rPr>
              <a:t>এ </a:t>
            </a:r>
            <a:r>
              <a:rPr lang="en-US" dirty="0">
                <a:latin typeface="Kalpurush" panose="02000600000000000000" pitchFamily="2" charset="0"/>
                <a:cs typeface="Kalpurush" panose="02000600000000000000" pitchFamily="2" charset="0"/>
              </a:rPr>
              <a:t>strength </a:t>
            </a:r>
            <a:r>
              <a:rPr lang="bn-BD" dirty="0">
                <a:latin typeface="Kalpurush" panose="02000600000000000000" pitchFamily="2" charset="0"/>
                <a:cs typeface="Kalpurush" panose="02000600000000000000" pitchFamily="2" charset="0"/>
              </a:rPr>
              <a:t>অন্তত </a:t>
            </a:r>
            <a:r>
              <a:rPr lang="bn-BD" b="1" dirty="0">
                <a:latin typeface="Kalpurush" panose="02000600000000000000" pitchFamily="2" charset="0"/>
                <a:cs typeface="Kalpurush" panose="02000600000000000000" pitchFamily="2" charset="0"/>
              </a:rPr>
              <a:t>500 </a:t>
            </a:r>
            <a:r>
              <a:rPr lang="en-US" b="1" dirty="0">
                <a:latin typeface="Kalpurush" panose="02000600000000000000" pitchFamily="2" charset="0"/>
                <a:cs typeface="Kalpurush" panose="02000600000000000000" pitchFamily="2" charset="0"/>
              </a:rPr>
              <a:t>psi</a:t>
            </a:r>
            <a:r>
              <a:rPr lang="en-US" dirty="0">
                <a:latin typeface="Kalpurush" panose="02000600000000000000" pitchFamily="2" charset="0"/>
                <a:cs typeface="Kalpurush" panose="02000600000000000000" pitchFamily="2" charset="0"/>
              </a:rPr>
              <a:t>, absorption </a:t>
            </a:r>
            <a:r>
              <a:rPr lang="bn-BD" dirty="0">
                <a:latin typeface="Kalpurush" panose="02000600000000000000" pitchFamily="2" charset="0"/>
                <a:cs typeface="Kalpurush" panose="02000600000000000000" pitchFamily="2" charset="0"/>
              </a:rPr>
              <a:t>সর্বোচ্চ </a:t>
            </a:r>
            <a:r>
              <a:rPr lang="bn-BD" b="1" dirty="0">
                <a:latin typeface="Kalpurush" panose="02000600000000000000" pitchFamily="2" charset="0"/>
                <a:cs typeface="Kalpurush" panose="02000600000000000000" pitchFamily="2" charset="0"/>
              </a:rPr>
              <a:t>20%</a:t>
            </a:r>
            <a:r>
              <a:rPr lang="bn-BD" dirty="0">
                <a:latin typeface="Kalpurush" panose="02000600000000000000" pitchFamily="2" charset="0"/>
                <a:cs typeface="Kalpurush" panose="02000600000000000000" pitchFamily="2" charset="0"/>
              </a:rPr>
              <a:t>।</a:t>
            </a:r>
          </a:p>
          <a:p>
            <a:r>
              <a:rPr lang="en-US" dirty="0">
                <a:latin typeface="Kalpurush" panose="02000600000000000000" pitchFamily="2" charset="0"/>
                <a:cs typeface="Kalpurush" panose="02000600000000000000" pitchFamily="2" charset="0"/>
              </a:rPr>
              <a:t>👉 </a:t>
            </a:r>
            <a:r>
              <a:rPr lang="en-US" b="1" dirty="0">
                <a:latin typeface="Kalpurush" panose="02000600000000000000" pitchFamily="2" charset="0"/>
                <a:cs typeface="Kalpurush" panose="02000600000000000000" pitchFamily="2" charset="0"/>
              </a:rPr>
              <a:t>Uni Paver Block:</a:t>
            </a:r>
            <a:endParaRPr lang="en-US" dirty="0">
              <a:latin typeface="Kalpurush" panose="02000600000000000000" pitchFamily="2" charset="0"/>
              <a:cs typeface="Kalpurush" panose="02000600000000000000" pitchFamily="2" charset="0"/>
            </a:endParaRPr>
          </a:p>
          <a:p>
            <a:r>
              <a:rPr lang="bn-BD" dirty="0">
                <a:latin typeface="Kalpurush" panose="02000600000000000000" pitchFamily="2" charset="0"/>
                <a:cs typeface="Kalpurush" panose="02000600000000000000" pitchFamily="2" charset="0"/>
              </a:rPr>
              <a:t>এখানে </a:t>
            </a:r>
            <a:r>
              <a:rPr lang="en-US" dirty="0">
                <a:latin typeface="Kalpurush" panose="02000600000000000000" pitchFamily="2" charset="0"/>
                <a:cs typeface="Kalpurush" panose="02000600000000000000" pitchFamily="2" charset="0"/>
              </a:rPr>
              <a:t>road category </a:t>
            </a:r>
            <a:r>
              <a:rPr lang="bn-BD" dirty="0">
                <a:latin typeface="Kalpurush" panose="02000600000000000000" pitchFamily="2" charset="0"/>
                <a:cs typeface="Kalpurush" panose="02000600000000000000" pitchFamily="2" charset="0"/>
              </a:rPr>
              <a:t>অনুযায়ী </a:t>
            </a:r>
            <a:r>
              <a:rPr lang="en-US" dirty="0">
                <a:latin typeface="Kalpurush" panose="02000600000000000000" pitchFamily="2" charset="0"/>
                <a:cs typeface="Kalpurush" panose="02000600000000000000" pitchFamily="2" charset="0"/>
              </a:rPr>
              <a:t>strength </a:t>
            </a:r>
            <a:r>
              <a:rPr lang="bn-BD" dirty="0">
                <a:latin typeface="Kalpurush" panose="02000600000000000000" pitchFamily="2" charset="0"/>
                <a:cs typeface="Kalpurush" panose="02000600000000000000" pitchFamily="2" charset="0"/>
              </a:rPr>
              <a:t>আলাদা হয়—</a:t>
            </a:r>
            <a:r>
              <a:rPr lang="bn-BD" b="1" dirty="0">
                <a:latin typeface="Kalpurush" panose="02000600000000000000" pitchFamily="2" charset="0"/>
                <a:cs typeface="Kalpurush" panose="02000600000000000000" pitchFamily="2" charset="0"/>
              </a:rPr>
              <a:t>4000 থেকে 8000 </a:t>
            </a:r>
            <a:r>
              <a:rPr lang="en-US" b="1" dirty="0">
                <a:latin typeface="Kalpurush" panose="02000600000000000000" pitchFamily="2" charset="0"/>
                <a:cs typeface="Kalpurush" panose="02000600000000000000" pitchFamily="2" charset="0"/>
              </a:rPr>
              <a:t>psi</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পর্যন্ত।</a:t>
            </a:r>
          </a:p>
          <a:p>
            <a:r>
              <a:rPr lang="en-US" dirty="0">
                <a:latin typeface="Kalpurush" panose="02000600000000000000" pitchFamily="2" charset="0"/>
                <a:cs typeface="Kalpurush" panose="02000600000000000000" pitchFamily="2" charset="0"/>
              </a:rPr>
              <a:t>Water absorption </a:t>
            </a:r>
            <a:r>
              <a:rPr lang="bn-BD" dirty="0">
                <a:latin typeface="Kalpurush" panose="02000600000000000000" pitchFamily="2" charset="0"/>
                <a:cs typeface="Kalpurush" panose="02000600000000000000" pitchFamily="2" charset="0"/>
              </a:rPr>
              <a:t>সর্বোচ্চ </a:t>
            </a:r>
            <a:r>
              <a:rPr lang="bn-BD" b="1" dirty="0">
                <a:latin typeface="Kalpurush" panose="02000600000000000000" pitchFamily="2" charset="0"/>
                <a:cs typeface="Kalpurush" panose="02000600000000000000" pitchFamily="2" charset="0"/>
              </a:rPr>
              <a:t>7%</a:t>
            </a:r>
            <a:r>
              <a:rPr lang="bn-BD" dirty="0">
                <a:latin typeface="Kalpurush" panose="02000600000000000000" pitchFamily="2" charset="0"/>
                <a:cs typeface="Kalpurush" panose="02000600000000000000" pitchFamily="2" charset="0"/>
              </a:rPr>
              <a:t>।</a:t>
            </a:r>
          </a:p>
          <a:p>
            <a:r>
              <a:rPr lang="bn-BD" dirty="0">
                <a:latin typeface="Kalpurush" panose="02000600000000000000" pitchFamily="2" charset="0"/>
                <a:cs typeface="Kalpurush" panose="02000600000000000000" pitchFamily="2" charset="0"/>
              </a:rPr>
              <a:t>এর মানে দাঁড়াচ্ছে—</a:t>
            </a:r>
            <a:r>
              <a:rPr lang="bn-BD" b="1" dirty="0">
                <a:latin typeface="Kalpurush" panose="02000600000000000000" pitchFamily="2" charset="0"/>
                <a:cs typeface="Kalpurush" panose="02000600000000000000" pitchFamily="2" charset="0"/>
              </a:rPr>
              <a:t>ব্লক ব্যবহার করলে শুধু স্থানীয়ভাবে বানালেই হবে না, </a:t>
            </a:r>
            <a:r>
              <a:rPr lang="en-US" b="1" dirty="0">
                <a:latin typeface="Kalpurush" panose="02000600000000000000" pitchFamily="2" charset="0"/>
                <a:cs typeface="Kalpurush" panose="02000600000000000000" pitchFamily="2" charset="0"/>
              </a:rPr>
              <a:t>international standard maintain </a:t>
            </a:r>
            <a:r>
              <a:rPr lang="bn-BD" b="1" dirty="0">
                <a:latin typeface="Kalpurush" panose="02000600000000000000" pitchFamily="2" charset="0"/>
                <a:cs typeface="Kalpurush" panose="02000600000000000000" pitchFamily="2" charset="0"/>
              </a:rPr>
              <a:t>করতে হবে।</a:t>
            </a:r>
            <a:r>
              <a:rPr lang="bn-BD" dirty="0">
                <a:latin typeface="Kalpurush" panose="02000600000000000000" pitchFamily="2" charset="0"/>
                <a:cs typeface="Kalpurush" panose="02000600000000000000" pitchFamily="2" charset="0"/>
              </a:rPr>
              <a:t> নাহলে </a:t>
            </a:r>
            <a:r>
              <a:rPr lang="en-US" dirty="0">
                <a:latin typeface="Kalpurush" panose="02000600000000000000" pitchFamily="2" charset="0"/>
                <a:cs typeface="Kalpurush" panose="02000600000000000000" pitchFamily="2" charset="0"/>
              </a:rPr>
              <a:t>block construction-</a:t>
            </a:r>
            <a:r>
              <a:rPr lang="bn-BD" dirty="0">
                <a:latin typeface="Kalpurush" panose="02000600000000000000" pitchFamily="2" charset="0"/>
                <a:cs typeface="Kalpurush" panose="02000600000000000000" pitchFamily="2" charset="0"/>
              </a:rPr>
              <a:t>এ টেকসই হবে না।</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37</a:t>
            </a:fld>
            <a:endParaRPr lang="en-US"/>
          </a:p>
        </p:txBody>
      </p:sp>
    </p:spTree>
    <p:extLst>
      <p:ext uri="{BB962C8B-B14F-4D97-AF65-F5344CB8AC3E}">
        <p14:creationId xmlns:p14="http://schemas.microsoft.com/office/powerpoint/2010/main" val="2815442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আমরা দেখলাম </a:t>
            </a:r>
            <a:r>
              <a:rPr lang="en-US" dirty="0">
                <a:latin typeface="Kalpurush" panose="02000600000000000000" pitchFamily="2" charset="0"/>
                <a:cs typeface="Kalpurush" panose="02000600000000000000" pitchFamily="2" charset="0"/>
              </a:rPr>
              <a:t>ASTM-</a:t>
            </a:r>
            <a:r>
              <a:rPr lang="bn-BD" dirty="0">
                <a:latin typeface="Kalpurush" panose="02000600000000000000" pitchFamily="2" charset="0"/>
                <a:cs typeface="Kalpurush" panose="02000600000000000000" pitchFamily="2" charset="0"/>
              </a:rPr>
              <a:t>এর </a:t>
            </a:r>
            <a:r>
              <a:rPr lang="en-US" dirty="0">
                <a:latin typeface="Kalpurush" panose="02000600000000000000" pitchFamily="2" charset="0"/>
                <a:cs typeface="Kalpurush" panose="02000600000000000000" pitchFamily="2" charset="0"/>
              </a:rPr>
              <a:t>international standard। </a:t>
            </a:r>
            <a:r>
              <a:rPr lang="bn-BD" dirty="0">
                <a:latin typeface="Kalpurush" panose="02000600000000000000" pitchFamily="2" charset="0"/>
                <a:cs typeface="Kalpurush" panose="02000600000000000000" pitchFamily="2" charset="0"/>
              </a:rPr>
              <a:t>এখন চলুন দেখি </a:t>
            </a:r>
            <a:r>
              <a:rPr lang="en-US" b="1" dirty="0">
                <a:latin typeface="Kalpurush" panose="02000600000000000000" pitchFamily="2" charset="0"/>
                <a:cs typeface="Kalpurush" panose="02000600000000000000" pitchFamily="2" charset="0"/>
              </a:rPr>
              <a:t>Bangladesh PWD Schedule 2022 </a:t>
            </a:r>
            <a:r>
              <a:rPr lang="bn-BD" b="1" dirty="0">
                <a:latin typeface="Kalpurush" panose="02000600000000000000" pitchFamily="2" charset="0"/>
                <a:cs typeface="Kalpurush" panose="02000600000000000000" pitchFamily="2" charset="0"/>
              </a:rPr>
              <a:t>অনুযায়ী </a:t>
            </a:r>
            <a:r>
              <a:rPr lang="en-US" b="1" dirty="0">
                <a:latin typeface="Kalpurush" panose="02000600000000000000" pitchFamily="2" charset="0"/>
                <a:cs typeface="Kalpurush" panose="02000600000000000000" pitchFamily="2" charset="0"/>
              </a:rPr>
              <a:t>Concrete Block-</a:t>
            </a:r>
            <a:r>
              <a:rPr lang="bn-BD" b="1" dirty="0">
                <a:latin typeface="Kalpurush" panose="02000600000000000000" pitchFamily="2" charset="0"/>
                <a:cs typeface="Kalpurush" panose="02000600000000000000" pitchFamily="2" charset="0"/>
              </a:rPr>
              <a:t>এর </a:t>
            </a:r>
            <a:r>
              <a:rPr lang="en-US" b="1" dirty="0">
                <a:latin typeface="Kalpurush" panose="02000600000000000000" pitchFamily="2" charset="0"/>
                <a:cs typeface="Kalpurush" panose="02000600000000000000" pitchFamily="2" charset="0"/>
              </a:rPr>
              <a:t>minimum requirement</a:t>
            </a:r>
            <a:r>
              <a:rPr lang="en-US" dirty="0">
                <a:latin typeface="Kalpurush" panose="02000600000000000000" pitchFamily="2" charset="0"/>
                <a:cs typeface="Kalpurush" panose="02000600000000000000" pitchFamily="2" charset="0"/>
              </a:rPr>
              <a:t>।</a:t>
            </a:r>
          </a:p>
          <a:p>
            <a:r>
              <a:rPr lang="en-US" dirty="0">
                <a:latin typeface="Kalpurush" panose="02000600000000000000" pitchFamily="2" charset="0"/>
                <a:cs typeface="Kalpurush" panose="02000600000000000000" pitchFamily="2" charset="0"/>
              </a:rPr>
              <a:t>👉 </a:t>
            </a:r>
            <a:r>
              <a:rPr lang="en-US" b="1" dirty="0">
                <a:latin typeface="Kalpurush" panose="02000600000000000000" pitchFamily="2" charset="0"/>
                <a:cs typeface="Kalpurush" panose="02000600000000000000" pitchFamily="2" charset="0"/>
              </a:rPr>
              <a:t>Solid Block:</a:t>
            </a:r>
            <a:endParaRPr lang="en-US" dirty="0">
              <a:latin typeface="Kalpurush" panose="02000600000000000000" pitchFamily="2" charset="0"/>
              <a:cs typeface="Kalpurush" panose="02000600000000000000" pitchFamily="2" charset="0"/>
            </a:endParaRPr>
          </a:p>
          <a:p>
            <a:r>
              <a:rPr lang="en-US" dirty="0">
                <a:latin typeface="Kalpurush" panose="02000600000000000000" pitchFamily="2" charset="0"/>
                <a:cs typeface="Kalpurush" panose="02000600000000000000" pitchFamily="2" charset="0"/>
              </a:rPr>
              <a:t>Loadbearing wall-</a:t>
            </a:r>
            <a:r>
              <a:rPr lang="bn-BD" dirty="0">
                <a:latin typeface="Kalpurush" panose="02000600000000000000" pitchFamily="2" charset="0"/>
                <a:cs typeface="Kalpurush" panose="02000600000000000000" pitchFamily="2" charset="0"/>
              </a:rPr>
              <a:t>এর জন্য </a:t>
            </a:r>
            <a:r>
              <a:rPr lang="en-US" dirty="0">
                <a:latin typeface="Kalpurush" panose="02000600000000000000" pitchFamily="2" charset="0"/>
                <a:cs typeface="Kalpurush" panose="02000600000000000000" pitchFamily="2" charset="0"/>
              </a:rPr>
              <a:t>compressive strength </a:t>
            </a:r>
            <a:r>
              <a:rPr lang="bn-BD" dirty="0">
                <a:latin typeface="Kalpurush" panose="02000600000000000000" pitchFamily="2" charset="0"/>
                <a:cs typeface="Kalpurush" panose="02000600000000000000" pitchFamily="2" charset="0"/>
              </a:rPr>
              <a:t>অন্তত </a:t>
            </a:r>
            <a:r>
              <a:rPr lang="bn-BD" b="1" dirty="0">
                <a:latin typeface="Kalpurush" panose="02000600000000000000" pitchFamily="2" charset="0"/>
                <a:cs typeface="Kalpurush" panose="02000600000000000000" pitchFamily="2" charset="0"/>
              </a:rPr>
              <a:t>2175 </a:t>
            </a:r>
            <a:r>
              <a:rPr lang="en-US" b="1" dirty="0">
                <a:latin typeface="Kalpurush" panose="02000600000000000000" pitchFamily="2" charset="0"/>
                <a:cs typeface="Kalpurush" panose="02000600000000000000" pitchFamily="2" charset="0"/>
              </a:rPr>
              <a:t>psi</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এবং </a:t>
            </a:r>
            <a:r>
              <a:rPr lang="en-US" dirty="0">
                <a:latin typeface="Kalpurush" panose="02000600000000000000" pitchFamily="2" charset="0"/>
                <a:cs typeface="Kalpurush" panose="02000600000000000000" pitchFamily="2" charset="0"/>
              </a:rPr>
              <a:t>water absorption </a:t>
            </a:r>
            <a:r>
              <a:rPr lang="bn-BD" dirty="0">
                <a:latin typeface="Kalpurush" panose="02000600000000000000" pitchFamily="2" charset="0"/>
                <a:cs typeface="Kalpurush" panose="02000600000000000000" pitchFamily="2" charset="0"/>
              </a:rPr>
              <a:t>সর্বোচ্চ </a:t>
            </a:r>
            <a:r>
              <a:rPr lang="bn-BD" b="1" dirty="0">
                <a:latin typeface="Kalpurush" panose="02000600000000000000" pitchFamily="2" charset="0"/>
                <a:cs typeface="Kalpurush" panose="02000600000000000000" pitchFamily="2" charset="0"/>
              </a:rPr>
              <a:t>7%</a:t>
            </a:r>
            <a:r>
              <a:rPr lang="bn-BD" dirty="0">
                <a:latin typeface="Kalpurush" panose="02000600000000000000" pitchFamily="2" charset="0"/>
                <a:cs typeface="Kalpurush" panose="02000600000000000000" pitchFamily="2" charset="0"/>
              </a:rPr>
              <a:t>।</a:t>
            </a:r>
          </a:p>
          <a:p>
            <a:r>
              <a:rPr lang="en-US" dirty="0">
                <a:latin typeface="Kalpurush" panose="02000600000000000000" pitchFamily="2" charset="0"/>
                <a:cs typeface="Kalpurush" panose="02000600000000000000" pitchFamily="2" charset="0"/>
              </a:rPr>
              <a:t>Non-loadbearing wall-</a:t>
            </a:r>
            <a:r>
              <a:rPr lang="bn-BD" dirty="0">
                <a:latin typeface="Kalpurush" panose="02000600000000000000" pitchFamily="2" charset="0"/>
                <a:cs typeface="Kalpurush" panose="02000600000000000000" pitchFamily="2" charset="0"/>
              </a:rPr>
              <a:t>এর জন্য </a:t>
            </a:r>
            <a:r>
              <a:rPr lang="en-US" dirty="0">
                <a:latin typeface="Kalpurush" panose="02000600000000000000" pitchFamily="2" charset="0"/>
                <a:cs typeface="Kalpurush" panose="02000600000000000000" pitchFamily="2" charset="0"/>
              </a:rPr>
              <a:t>strength </a:t>
            </a:r>
            <a:r>
              <a:rPr lang="bn-BD" dirty="0">
                <a:latin typeface="Kalpurush" panose="02000600000000000000" pitchFamily="2" charset="0"/>
                <a:cs typeface="Kalpurush" panose="02000600000000000000" pitchFamily="2" charset="0"/>
              </a:rPr>
              <a:t>অন্তত </a:t>
            </a:r>
            <a:r>
              <a:rPr lang="bn-BD" b="1" dirty="0">
                <a:latin typeface="Kalpurush" panose="02000600000000000000" pitchFamily="2" charset="0"/>
                <a:cs typeface="Kalpurush" panose="02000600000000000000" pitchFamily="2" charset="0"/>
              </a:rPr>
              <a:t>700 </a:t>
            </a:r>
            <a:r>
              <a:rPr lang="en-US" b="1" dirty="0">
                <a:latin typeface="Kalpurush" panose="02000600000000000000" pitchFamily="2" charset="0"/>
                <a:cs typeface="Kalpurush" panose="02000600000000000000" pitchFamily="2" charset="0"/>
              </a:rPr>
              <a:t>psi</a:t>
            </a:r>
            <a:r>
              <a:rPr lang="en-US" dirty="0">
                <a:latin typeface="Kalpurush" panose="02000600000000000000" pitchFamily="2" charset="0"/>
                <a:cs typeface="Kalpurush" panose="02000600000000000000" pitchFamily="2" charset="0"/>
              </a:rPr>
              <a:t>, absorption </a:t>
            </a:r>
            <a:r>
              <a:rPr lang="bn-BD" dirty="0">
                <a:latin typeface="Kalpurush" panose="02000600000000000000" pitchFamily="2" charset="0"/>
                <a:cs typeface="Kalpurush" panose="02000600000000000000" pitchFamily="2" charset="0"/>
              </a:rPr>
              <a:t>সর্বোচ্চ </a:t>
            </a:r>
            <a:r>
              <a:rPr lang="bn-BD" b="1" dirty="0">
                <a:latin typeface="Kalpurush" panose="02000600000000000000" pitchFamily="2" charset="0"/>
                <a:cs typeface="Kalpurush" panose="02000600000000000000" pitchFamily="2" charset="0"/>
              </a:rPr>
              <a:t>12%</a:t>
            </a:r>
            <a:r>
              <a:rPr lang="bn-BD" dirty="0">
                <a:latin typeface="Kalpurush" panose="02000600000000000000" pitchFamily="2" charset="0"/>
                <a:cs typeface="Kalpurush" panose="02000600000000000000" pitchFamily="2" charset="0"/>
              </a:rPr>
              <a:t>।</a:t>
            </a:r>
          </a:p>
          <a:p>
            <a:r>
              <a:rPr lang="en-US" dirty="0">
                <a:latin typeface="Kalpurush" panose="02000600000000000000" pitchFamily="2" charset="0"/>
                <a:cs typeface="Kalpurush" panose="02000600000000000000" pitchFamily="2" charset="0"/>
              </a:rPr>
              <a:t>👉 </a:t>
            </a:r>
            <a:r>
              <a:rPr lang="en-US" b="1" dirty="0">
                <a:latin typeface="Kalpurush" panose="02000600000000000000" pitchFamily="2" charset="0"/>
                <a:cs typeface="Kalpurush" panose="02000600000000000000" pitchFamily="2" charset="0"/>
              </a:rPr>
              <a:t>Hollow Block:</a:t>
            </a:r>
            <a:endParaRPr lang="en-US" dirty="0">
              <a:latin typeface="Kalpurush" panose="02000600000000000000" pitchFamily="2" charset="0"/>
              <a:cs typeface="Kalpurush" panose="02000600000000000000" pitchFamily="2" charset="0"/>
            </a:endParaRPr>
          </a:p>
          <a:p>
            <a:r>
              <a:rPr lang="bn-BD" dirty="0">
                <a:latin typeface="Kalpurush" panose="02000600000000000000" pitchFamily="2" charset="0"/>
                <a:cs typeface="Kalpurush" panose="02000600000000000000" pitchFamily="2" charset="0"/>
              </a:rPr>
              <a:t>এটিও একই নিয়মে চলে—</a:t>
            </a:r>
            <a:r>
              <a:rPr lang="en-US" dirty="0">
                <a:latin typeface="Kalpurush" panose="02000600000000000000" pitchFamily="2" charset="0"/>
                <a:cs typeface="Kalpurush" panose="02000600000000000000" pitchFamily="2" charset="0"/>
              </a:rPr>
              <a:t>Loadbearing wall-</a:t>
            </a:r>
            <a:r>
              <a:rPr lang="bn-BD" dirty="0">
                <a:latin typeface="Kalpurush" panose="02000600000000000000" pitchFamily="2" charset="0"/>
                <a:cs typeface="Kalpurush" panose="02000600000000000000" pitchFamily="2" charset="0"/>
              </a:rPr>
              <a:t>এ </a:t>
            </a:r>
            <a:r>
              <a:rPr lang="en-US" dirty="0">
                <a:latin typeface="Kalpurush" panose="02000600000000000000" pitchFamily="2" charset="0"/>
                <a:cs typeface="Kalpurush" panose="02000600000000000000" pitchFamily="2" charset="0"/>
              </a:rPr>
              <a:t>strength </a:t>
            </a:r>
            <a:r>
              <a:rPr lang="en-US" b="1" dirty="0">
                <a:latin typeface="Kalpurush" panose="02000600000000000000" pitchFamily="2" charset="0"/>
                <a:cs typeface="Kalpurush" panose="02000600000000000000" pitchFamily="2" charset="0"/>
              </a:rPr>
              <a:t>2175 psi</a:t>
            </a:r>
            <a:r>
              <a:rPr lang="en-US" dirty="0">
                <a:latin typeface="Kalpurush" panose="02000600000000000000" pitchFamily="2" charset="0"/>
                <a:cs typeface="Kalpurush" panose="02000600000000000000" pitchFamily="2" charset="0"/>
              </a:rPr>
              <a:t>, absorption </a:t>
            </a:r>
            <a:r>
              <a:rPr lang="en-US" b="1" dirty="0">
                <a:latin typeface="Kalpurush" panose="02000600000000000000" pitchFamily="2" charset="0"/>
                <a:cs typeface="Kalpurush" panose="02000600000000000000" pitchFamily="2" charset="0"/>
              </a:rPr>
              <a:t>7%</a:t>
            </a:r>
            <a:r>
              <a:rPr lang="en-US" dirty="0">
                <a:latin typeface="Kalpurush" panose="02000600000000000000" pitchFamily="2" charset="0"/>
                <a:cs typeface="Kalpurush" panose="02000600000000000000" pitchFamily="2" charset="0"/>
              </a:rPr>
              <a:t>।</a:t>
            </a:r>
          </a:p>
          <a:p>
            <a:r>
              <a:rPr lang="en-US" dirty="0">
                <a:latin typeface="Kalpurush" panose="02000600000000000000" pitchFamily="2" charset="0"/>
                <a:cs typeface="Kalpurush" panose="02000600000000000000" pitchFamily="2" charset="0"/>
              </a:rPr>
              <a:t>Non-loadbearing wall-</a:t>
            </a:r>
            <a:r>
              <a:rPr lang="bn-BD" dirty="0">
                <a:latin typeface="Kalpurush" panose="02000600000000000000" pitchFamily="2" charset="0"/>
                <a:cs typeface="Kalpurush" panose="02000600000000000000" pitchFamily="2" charset="0"/>
              </a:rPr>
              <a:t>এ </a:t>
            </a:r>
            <a:r>
              <a:rPr lang="en-US" dirty="0">
                <a:latin typeface="Kalpurush" panose="02000600000000000000" pitchFamily="2" charset="0"/>
                <a:cs typeface="Kalpurush" panose="02000600000000000000" pitchFamily="2" charset="0"/>
              </a:rPr>
              <a:t>strength </a:t>
            </a:r>
            <a:r>
              <a:rPr lang="bn-BD" dirty="0">
                <a:latin typeface="Kalpurush" panose="02000600000000000000" pitchFamily="2" charset="0"/>
                <a:cs typeface="Kalpurush" panose="02000600000000000000" pitchFamily="2" charset="0"/>
              </a:rPr>
              <a:t>অন্তত </a:t>
            </a:r>
            <a:r>
              <a:rPr lang="bn-BD" b="1" dirty="0">
                <a:latin typeface="Kalpurush" panose="02000600000000000000" pitchFamily="2" charset="0"/>
                <a:cs typeface="Kalpurush" panose="02000600000000000000" pitchFamily="2" charset="0"/>
              </a:rPr>
              <a:t>700 </a:t>
            </a:r>
            <a:r>
              <a:rPr lang="en-US" b="1" dirty="0">
                <a:latin typeface="Kalpurush" panose="02000600000000000000" pitchFamily="2" charset="0"/>
                <a:cs typeface="Kalpurush" panose="02000600000000000000" pitchFamily="2" charset="0"/>
              </a:rPr>
              <a:t>psi</a:t>
            </a:r>
            <a:r>
              <a:rPr lang="en-US" dirty="0">
                <a:latin typeface="Kalpurush" panose="02000600000000000000" pitchFamily="2" charset="0"/>
                <a:cs typeface="Kalpurush" panose="02000600000000000000" pitchFamily="2" charset="0"/>
              </a:rPr>
              <a:t>, absorption </a:t>
            </a:r>
            <a:r>
              <a:rPr lang="bn-BD" dirty="0">
                <a:latin typeface="Kalpurush" panose="02000600000000000000" pitchFamily="2" charset="0"/>
                <a:cs typeface="Kalpurush" panose="02000600000000000000" pitchFamily="2" charset="0"/>
              </a:rPr>
              <a:t>সর্বোচ্চ </a:t>
            </a:r>
            <a:r>
              <a:rPr lang="bn-BD" b="1" dirty="0">
                <a:latin typeface="Kalpurush" panose="02000600000000000000" pitchFamily="2" charset="0"/>
                <a:cs typeface="Kalpurush" panose="02000600000000000000" pitchFamily="2" charset="0"/>
              </a:rPr>
              <a:t>12%</a:t>
            </a:r>
            <a:r>
              <a:rPr lang="bn-BD" dirty="0">
                <a:latin typeface="Kalpurush" panose="02000600000000000000" pitchFamily="2" charset="0"/>
                <a:cs typeface="Kalpurush" panose="02000600000000000000" pitchFamily="2" charset="0"/>
              </a:rPr>
              <a:t>।</a:t>
            </a:r>
          </a:p>
          <a:p>
            <a:r>
              <a:rPr lang="en-US" dirty="0">
                <a:latin typeface="Kalpurush" panose="02000600000000000000" pitchFamily="2" charset="0"/>
                <a:cs typeface="Kalpurush" panose="02000600000000000000" pitchFamily="2" charset="0"/>
              </a:rPr>
              <a:t>👉 </a:t>
            </a:r>
            <a:r>
              <a:rPr lang="en-US" b="1" dirty="0">
                <a:latin typeface="Kalpurush" panose="02000600000000000000" pitchFamily="2" charset="0"/>
                <a:cs typeface="Kalpurush" panose="02000600000000000000" pitchFamily="2" charset="0"/>
              </a:rPr>
              <a:t>Uni Paver Block:</a:t>
            </a:r>
            <a:endParaRPr lang="en-US" dirty="0">
              <a:latin typeface="Kalpurush" panose="02000600000000000000" pitchFamily="2" charset="0"/>
              <a:cs typeface="Kalpurush" panose="02000600000000000000" pitchFamily="2" charset="0"/>
            </a:endParaRPr>
          </a:p>
          <a:p>
            <a:r>
              <a:rPr lang="bn-BD" dirty="0">
                <a:latin typeface="Kalpurush" panose="02000600000000000000" pitchFamily="2" charset="0"/>
                <a:cs typeface="Kalpurush" panose="02000600000000000000" pitchFamily="2" charset="0"/>
              </a:rPr>
              <a:t>এখানে </a:t>
            </a:r>
            <a:r>
              <a:rPr lang="en-US" dirty="0">
                <a:latin typeface="Kalpurush" panose="02000600000000000000" pitchFamily="2" charset="0"/>
                <a:cs typeface="Kalpurush" panose="02000600000000000000" pitchFamily="2" charset="0"/>
              </a:rPr>
              <a:t>strength </a:t>
            </a:r>
            <a:r>
              <a:rPr lang="bn-BD" dirty="0">
                <a:latin typeface="Kalpurush" panose="02000600000000000000" pitchFamily="2" charset="0"/>
                <a:cs typeface="Kalpurush" panose="02000600000000000000" pitchFamily="2" charset="0"/>
              </a:rPr>
              <a:t>আরও বেশি, অন্তত </a:t>
            </a:r>
            <a:r>
              <a:rPr lang="bn-BD" b="1" dirty="0">
                <a:latin typeface="Kalpurush" panose="02000600000000000000" pitchFamily="2" charset="0"/>
                <a:cs typeface="Kalpurush" panose="02000600000000000000" pitchFamily="2" charset="0"/>
              </a:rPr>
              <a:t>5075 </a:t>
            </a:r>
            <a:r>
              <a:rPr lang="en-US" b="1" dirty="0">
                <a:latin typeface="Kalpurush" panose="02000600000000000000" pitchFamily="2" charset="0"/>
                <a:cs typeface="Kalpurush" panose="02000600000000000000" pitchFamily="2" charset="0"/>
              </a:rPr>
              <a:t>psi</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এবং </a:t>
            </a:r>
            <a:r>
              <a:rPr lang="en-US" dirty="0">
                <a:latin typeface="Kalpurush" panose="02000600000000000000" pitchFamily="2" charset="0"/>
                <a:cs typeface="Kalpurush" panose="02000600000000000000" pitchFamily="2" charset="0"/>
              </a:rPr>
              <a:t>absorption </a:t>
            </a:r>
            <a:r>
              <a:rPr lang="bn-BD" dirty="0">
                <a:latin typeface="Kalpurush" panose="02000600000000000000" pitchFamily="2" charset="0"/>
                <a:cs typeface="Kalpurush" panose="02000600000000000000" pitchFamily="2" charset="0"/>
              </a:rPr>
              <a:t>সর্বোচ্চ </a:t>
            </a:r>
            <a:r>
              <a:rPr lang="bn-BD" b="1" dirty="0">
                <a:latin typeface="Kalpurush" panose="02000600000000000000" pitchFamily="2" charset="0"/>
                <a:cs typeface="Kalpurush" panose="02000600000000000000" pitchFamily="2" charset="0"/>
              </a:rPr>
              <a:t>4%</a:t>
            </a:r>
            <a:r>
              <a:rPr lang="bn-BD" dirty="0">
                <a:latin typeface="Kalpurush" panose="02000600000000000000" pitchFamily="2" charset="0"/>
                <a:cs typeface="Kalpurush" panose="02000600000000000000" pitchFamily="2" charset="0"/>
              </a:rPr>
              <a:t>।</a:t>
            </a:r>
          </a:p>
          <a:p>
            <a:r>
              <a:rPr lang="bn-BD" b="1" dirty="0">
                <a:latin typeface="Kalpurush" panose="02000600000000000000" pitchFamily="2" charset="0"/>
                <a:cs typeface="Kalpurush" panose="02000600000000000000" pitchFamily="2" charset="0"/>
              </a:rPr>
              <a:t>তুলনামূলকভাবে দেখা যায়:</a:t>
            </a:r>
            <a:endParaRPr lang="bn-BD" dirty="0">
              <a:latin typeface="Kalpurush" panose="02000600000000000000" pitchFamily="2" charset="0"/>
              <a:cs typeface="Kalpurush" panose="02000600000000000000" pitchFamily="2" charset="0"/>
            </a:endParaRPr>
          </a:p>
          <a:p>
            <a:r>
              <a:rPr lang="en-US" dirty="0">
                <a:latin typeface="Kalpurush" panose="02000600000000000000" pitchFamily="2" charset="0"/>
                <a:cs typeface="Kalpurush" panose="02000600000000000000" pitchFamily="2" charset="0"/>
              </a:rPr>
              <a:t>PWD-</a:t>
            </a:r>
            <a:r>
              <a:rPr lang="bn-BD" dirty="0">
                <a:latin typeface="Kalpurush" panose="02000600000000000000" pitchFamily="2" charset="0"/>
                <a:cs typeface="Kalpurush" panose="02000600000000000000" pitchFamily="2" charset="0"/>
              </a:rPr>
              <a:t>এর মান </a:t>
            </a:r>
            <a:r>
              <a:rPr lang="en-US" dirty="0">
                <a:latin typeface="Kalpurush" panose="02000600000000000000" pitchFamily="2" charset="0"/>
                <a:cs typeface="Kalpurush" panose="02000600000000000000" pitchFamily="2" charset="0"/>
              </a:rPr>
              <a:t>international ASTM-</a:t>
            </a:r>
            <a:r>
              <a:rPr lang="bn-BD" dirty="0">
                <a:latin typeface="Kalpurush" panose="02000600000000000000" pitchFamily="2" charset="0"/>
                <a:cs typeface="Kalpurush" panose="02000600000000000000" pitchFamily="2" charset="0"/>
              </a:rPr>
              <a:t>এর তুলনায় কিছুটা কঠোর, বিশেষ করে </a:t>
            </a:r>
            <a:r>
              <a:rPr lang="en-US" dirty="0">
                <a:latin typeface="Kalpurush" panose="02000600000000000000" pitchFamily="2" charset="0"/>
                <a:cs typeface="Kalpurush" panose="02000600000000000000" pitchFamily="2" charset="0"/>
              </a:rPr>
              <a:t>compressive strength </a:t>
            </a:r>
            <a:r>
              <a:rPr lang="bn-BD" dirty="0">
                <a:latin typeface="Kalpurush" panose="02000600000000000000" pitchFamily="2" charset="0"/>
                <a:cs typeface="Kalpurush" panose="02000600000000000000" pitchFamily="2" charset="0"/>
              </a:rPr>
              <a:t>এবং </a:t>
            </a:r>
            <a:r>
              <a:rPr lang="en-US" dirty="0">
                <a:latin typeface="Kalpurush" panose="02000600000000000000" pitchFamily="2" charset="0"/>
                <a:cs typeface="Kalpurush" panose="02000600000000000000" pitchFamily="2" charset="0"/>
              </a:rPr>
              <a:t>absorption-</a:t>
            </a:r>
            <a:r>
              <a:rPr lang="bn-BD" dirty="0">
                <a:latin typeface="Kalpurush" panose="02000600000000000000" pitchFamily="2" charset="0"/>
                <a:cs typeface="Kalpurush" panose="02000600000000000000" pitchFamily="2" charset="0"/>
              </a:rPr>
              <a:t>এর ক্ষেত্রে।</a:t>
            </a:r>
          </a:p>
          <a:p>
            <a:r>
              <a:rPr lang="bn-BD" dirty="0">
                <a:latin typeface="Kalpurush" panose="02000600000000000000" pitchFamily="2" charset="0"/>
                <a:cs typeface="Kalpurush" panose="02000600000000000000" pitchFamily="2" charset="0"/>
              </a:rPr>
              <a:t>এর মানে হলো, বাংলাদেশ সরকার ইতিমধ্যেই </a:t>
            </a:r>
            <a:r>
              <a:rPr lang="bn-BD" b="1" dirty="0">
                <a:latin typeface="Kalpurush" panose="02000600000000000000" pitchFamily="2" charset="0"/>
                <a:cs typeface="Kalpurush" panose="02000600000000000000" pitchFamily="2" charset="0"/>
              </a:rPr>
              <a:t>উচ্চ মানের ব্লক ব্যবহার বাধ্যতামূলক করেছে</a:t>
            </a:r>
            <a:r>
              <a:rPr lang="bn-BD" dirty="0">
                <a:latin typeface="Kalpurush" panose="02000600000000000000" pitchFamily="2" charset="0"/>
                <a:cs typeface="Kalpurush" panose="02000600000000000000" pitchFamily="2" charset="0"/>
              </a:rPr>
              <a:t>, যা </a:t>
            </a:r>
            <a:r>
              <a:rPr lang="en-US" dirty="0">
                <a:latin typeface="Kalpurush" panose="02000600000000000000" pitchFamily="2" charset="0"/>
                <a:cs typeface="Kalpurush" panose="02000600000000000000" pitchFamily="2" charset="0"/>
              </a:rPr>
              <a:t>construction quality </a:t>
            </a:r>
            <a:r>
              <a:rPr lang="bn-BD" dirty="0">
                <a:latin typeface="Kalpurush" panose="02000600000000000000" pitchFamily="2" charset="0"/>
                <a:cs typeface="Kalpurush" panose="02000600000000000000" pitchFamily="2" charset="0"/>
              </a:rPr>
              <a:t>উন্নত করার জন্য একটি ইতিবাচক দিক।</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38</a:t>
            </a:fld>
            <a:endParaRPr lang="en-US"/>
          </a:p>
        </p:txBody>
      </p:sp>
    </p:spTree>
    <p:extLst>
      <p:ext uri="{BB962C8B-B14F-4D97-AF65-F5344CB8AC3E}">
        <p14:creationId xmlns:p14="http://schemas.microsoft.com/office/powerpoint/2010/main" val="2595381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bn-BD" dirty="0">
                <a:latin typeface="Kalpurush" panose="02000600000000000000" pitchFamily="2" charset="0"/>
                <a:cs typeface="Kalpurush" panose="02000600000000000000" pitchFamily="2" charset="0"/>
              </a:rPr>
              <a:t>ব্লক গাথার আগে জায়গাটা ভালোভাবে পরিষ্কার করতে হবে—ধুলা-বালি যেন না থাকে। তারপর বিল্ডিং লে-আউট অনুযায়ী চিপিং করতে হবে। চিপিং শেষ হলে, গ্রাউটিং শুরু করার আগে আবারও জায়গাটা পরিষ্কার করা জরুরি।</a:t>
            </a:r>
            <a:endParaRPr lang="en-US" dirty="0">
              <a:latin typeface="Kalpurush" panose="02000600000000000000" pitchFamily="2" charset="0"/>
              <a:cs typeface="Kalpurush" panose="02000600000000000000" pitchFamily="2" charset="0"/>
            </a:endParaRPr>
          </a:p>
          <a:p>
            <a:pPr marL="228600" indent="-228600">
              <a:buAutoNum type="arabicPeriod"/>
            </a:pPr>
            <a:endParaRPr lang="en-US" dirty="0">
              <a:latin typeface="Kalpurush" panose="02000600000000000000" pitchFamily="2" charset="0"/>
              <a:cs typeface="Kalpurush" panose="02000600000000000000" pitchFamily="2" charset="0"/>
            </a:endParaRPr>
          </a:p>
          <a:p>
            <a:pPr marL="228600" indent="-228600">
              <a:buAutoNum type="arabicPeriod"/>
            </a:pPr>
            <a:r>
              <a:rPr lang="bn-BD" dirty="0">
                <a:latin typeface="Kalpurush" panose="02000600000000000000" pitchFamily="2" charset="0"/>
                <a:cs typeface="Kalpurush" panose="02000600000000000000" pitchFamily="2" charset="0"/>
              </a:rPr>
              <a:t>প্রথম ব্লক বসানোর স্থানে, ফ্লোর স্লাবে প্রায় ৪ ইঞ্চি পরে ১২ মিলিমিটার ব্যাস আর ৪ মিলিমিটার গভীর একটা গর্ত ড্রিল করে সেখানে ১০ মিলিমিটার রড বসাতে হবে। আর দেয়ালে ফাটল যাতে না হয়, সেজন্য প্রতি চার ফিট পরপর একইভাবে রড বসানোর ব্যবস্থা রাখতে হবে।</a:t>
            </a:r>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40</a:t>
            </a:fld>
            <a:endParaRPr lang="en-US"/>
          </a:p>
        </p:txBody>
      </p:sp>
    </p:spTree>
    <p:extLst>
      <p:ext uri="{BB962C8B-B14F-4D97-AF65-F5344CB8AC3E}">
        <p14:creationId xmlns:p14="http://schemas.microsoft.com/office/powerpoint/2010/main" val="3667290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bn-BD" dirty="0"/>
              <a:t>কলামের সাথে ব্লকের ক্র্যাক প্রতিরোধের জন্য </a:t>
            </a:r>
            <a:r>
              <a:rPr lang="en-US" dirty="0"/>
              <a:t>bond breaker </a:t>
            </a:r>
            <a:r>
              <a:rPr lang="bn-BD" dirty="0"/>
              <a:t>হিসেবে ন্যূনতম ৩ মিলিমিটার পুরু বিটুমিনাস ফেল্ট ব্যবহার করতে হবে।</a:t>
            </a:r>
            <a:endParaRPr lang="en-US" dirty="0"/>
          </a:p>
          <a:p>
            <a:endParaRPr lang="en-US" dirty="0"/>
          </a:p>
          <a:p>
            <a:r>
              <a:rPr lang="en-US" dirty="0"/>
              <a:t>4. </a:t>
            </a:r>
            <a:r>
              <a:rPr lang="bn-BD" dirty="0"/>
              <a:t>যদি কলামে বিটুমিনাস ফেল্ট ব্যবহার না করা হয়, তাহলে দেয়াল পুরোপুরি গেঁথে যাওয়ার পর </a:t>
            </a:r>
            <a:r>
              <a:rPr lang="en-US" dirty="0"/>
              <a:t>plastering </a:t>
            </a:r>
            <a:r>
              <a:rPr lang="bn-BD" dirty="0"/>
              <a:t>এর আগে ব্লকের দেয়াল আর কলামের মাঝখানে </a:t>
            </a:r>
            <a:r>
              <a:rPr lang="en-US" dirty="0"/>
              <a:t>floor </a:t>
            </a:r>
            <a:r>
              <a:rPr lang="bn-BD" dirty="0"/>
              <a:t>থেকে </a:t>
            </a:r>
            <a:r>
              <a:rPr lang="en-US" dirty="0"/>
              <a:t>ceiling </a:t>
            </a:r>
            <a:r>
              <a:rPr lang="bn-BD" dirty="0"/>
              <a:t>পর্যন্ত </a:t>
            </a:r>
            <a:r>
              <a:rPr lang="en-US" dirty="0"/>
              <a:t>wire mesh </a:t>
            </a:r>
            <a:r>
              <a:rPr lang="bn-BD" dirty="0"/>
              <a:t>বসাতে হবে</a:t>
            </a:r>
            <a:endParaRPr lang="en-US" dirty="0"/>
          </a:p>
        </p:txBody>
      </p:sp>
      <p:sp>
        <p:nvSpPr>
          <p:cNvPr id="4" name="Slide Number Placeholder 3"/>
          <p:cNvSpPr>
            <a:spLocks noGrp="1"/>
          </p:cNvSpPr>
          <p:nvPr>
            <p:ph type="sldNum" sz="quarter" idx="5"/>
          </p:nvPr>
        </p:nvSpPr>
        <p:spPr/>
        <p:txBody>
          <a:bodyPr/>
          <a:lstStyle/>
          <a:p>
            <a:fld id="{0002DABE-91C4-4777-8555-D89297A7BB70}" type="slidenum">
              <a:rPr lang="en-US" smtClean="0"/>
              <a:t>41</a:t>
            </a:fld>
            <a:endParaRPr lang="en-US"/>
          </a:p>
        </p:txBody>
      </p:sp>
    </p:spTree>
    <p:extLst>
      <p:ext uri="{BB962C8B-B14F-4D97-AF65-F5344CB8AC3E}">
        <p14:creationId xmlns:p14="http://schemas.microsoft.com/office/powerpoint/2010/main" val="4200875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latin typeface="Kalpurush" panose="02000600000000000000" pitchFamily="2" charset="0"/>
                <a:cs typeface="Kalpurush" panose="02000600000000000000" pitchFamily="2" charset="0"/>
              </a:rPr>
              <a:t>5. </a:t>
            </a:r>
            <a:r>
              <a:rPr lang="bn-BD" dirty="0">
                <a:latin typeface="Kalpurush" panose="02000600000000000000" pitchFamily="2" charset="0"/>
                <a:cs typeface="Kalpurush" panose="02000600000000000000" pitchFamily="2" charset="0"/>
              </a:rPr>
              <a:t>প্রয়োজন অনুযায়ী সিমেন্ট আর পানি মিশিয়ে মর্টার তৈরি করতে হবে। এখানে সিমেন্ট আর বালির অনুপাত হবে ১:৪।</a:t>
            </a:r>
            <a:endParaRPr lang="en-US" dirty="0">
              <a:latin typeface="Kalpurush" panose="02000600000000000000" pitchFamily="2" charset="0"/>
              <a:cs typeface="Kalpurush" panose="02000600000000000000" pitchFamily="2" charset="0"/>
            </a:endParaRPr>
          </a:p>
          <a:p>
            <a:pPr marL="0" indent="0">
              <a:buNone/>
            </a:pPr>
            <a:endParaRPr lang="en-US" dirty="0">
              <a:latin typeface="Kalpurush" panose="02000600000000000000" pitchFamily="2" charset="0"/>
              <a:cs typeface="Kalpurush" panose="02000600000000000000" pitchFamily="2" charset="0"/>
            </a:endParaRPr>
          </a:p>
          <a:p>
            <a:pPr marL="0" indent="0">
              <a:buNone/>
            </a:pPr>
            <a:r>
              <a:rPr lang="en-US" dirty="0">
                <a:latin typeface="Kalpurush" panose="02000600000000000000" pitchFamily="2" charset="0"/>
                <a:cs typeface="Kalpurush" panose="02000600000000000000" pitchFamily="2" charset="0"/>
              </a:rPr>
              <a:t>6. </a:t>
            </a:r>
            <a:r>
              <a:rPr lang="bn-BD" dirty="0">
                <a:latin typeface="Kalpurush" panose="02000600000000000000" pitchFamily="2" charset="0"/>
                <a:cs typeface="Kalpurush" panose="02000600000000000000" pitchFamily="2" charset="0"/>
              </a:rPr>
              <a:t>তারপর </a:t>
            </a:r>
            <a:r>
              <a:rPr lang="en-US" dirty="0">
                <a:latin typeface="Kalpurush" panose="02000600000000000000" pitchFamily="2" charset="0"/>
                <a:cs typeface="Kalpurush" panose="02000600000000000000" pitchFamily="2" charset="0"/>
              </a:rPr>
              <a:t>building layout </a:t>
            </a:r>
            <a:r>
              <a:rPr lang="bn-BD" dirty="0">
                <a:latin typeface="Kalpurush" panose="02000600000000000000" pitchFamily="2" charset="0"/>
                <a:cs typeface="Kalpurush" panose="02000600000000000000" pitchFamily="2" charset="0"/>
              </a:rPr>
              <a:t>অনুযায়ী ব্লক বসানোর জন্য, প্রথম ধাপে প্রস্তুত করা </a:t>
            </a:r>
            <a:r>
              <a:rPr lang="en-US" dirty="0">
                <a:latin typeface="Kalpurush" panose="02000600000000000000" pitchFamily="2" charset="0"/>
                <a:cs typeface="Kalpurush" panose="02000600000000000000" pitchFamily="2" charset="0"/>
              </a:rPr>
              <a:t>bed-</a:t>
            </a:r>
            <a:r>
              <a:rPr lang="bn-BD" dirty="0">
                <a:latin typeface="Kalpurush" panose="02000600000000000000" pitchFamily="2" charset="0"/>
                <a:cs typeface="Kalpurush" panose="02000600000000000000" pitchFamily="2" charset="0"/>
              </a:rPr>
              <a:t>এর ওপর সমানভাবে মর্টারের একটা স্তর বিছিয়ে নিতে হবে।</a:t>
            </a:r>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42</a:t>
            </a:fld>
            <a:endParaRPr lang="en-US"/>
          </a:p>
        </p:txBody>
      </p:sp>
    </p:spTree>
    <p:extLst>
      <p:ext uri="{BB962C8B-B14F-4D97-AF65-F5344CB8AC3E}">
        <p14:creationId xmlns:p14="http://schemas.microsoft.com/office/powerpoint/2010/main" val="3913268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Kalpurush" panose="02000600000000000000" pitchFamily="2" charset="0"/>
                <a:cs typeface="Kalpurush" panose="02000600000000000000" pitchFamily="2" charset="0"/>
              </a:rPr>
              <a:t>7. </a:t>
            </a:r>
            <a:r>
              <a:rPr lang="bn-BD" dirty="0">
                <a:latin typeface="Kalpurush" panose="02000600000000000000" pitchFamily="2" charset="0"/>
                <a:cs typeface="Kalpurush" panose="02000600000000000000" pitchFamily="2" charset="0"/>
              </a:rPr>
              <a:t>মর্টারের ওপরে প্রথম লেয়ারের ব্লক বসানো শুরু করতে হবে। এখানে শুকনো ব্লক ব্যবহার করা জরুরি। রড বসানোর সুবিধার জন্য যেসব ব্লক ড্রিল করা থাকবে, সেগুলো হোল পাশ ওপরে রেখে বসাতে হবে। আর বাকি ব্লকগুলো সিল করা পাশ ওপরে রেখে বসাতে হবে।</a:t>
            </a:r>
            <a:endParaRPr lang="en-US" dirty="0">
              <a:latin typeface="Kalpurush" panose="02000600000000000000" pitchFamily="2" charset="0"/>
              <a:cs typeface="Kalpurush" panose="02000600000000000000" pitchFamily="2" charset="0"/>
            </a:endParaRPr>
          </a:p>
          <a:p>
            <a:endParaRPr lang="en-US" dirty="0">
              <a:latin typeface="Kalpurush" panose="02000600000000000000" pitchFamily="2" charset="0"/>
              <a:cs typeface="Kalpurush" panose="02000600000000000000" pitchFamily="2" charset="0"/>
            </a:endParaRPr>
          </a:p>
          <a:p>
            <a:r>
              <a:rPr lang="en-US" dirty="0">
                <a:latin typeface="Kalpurush" panose="02000600000000000000" pitchFamily="2" charset="0"/>
                <a:cs typeface="Kalpurush" panose="02000600000000000000" pitchFamily="2" charset="0"/>
              </a:rPr>
              <a:t>8. </a:t>
            </a:r>
            <a:r>
              <a:rPr lang="bn-BD" dirty="0">
                <a:latin typeface="Kalpurush" panose="02000600000000000000" pitchFamily="2" charset="0"/>
                <a:cs typeface="Kalpurush" panose="02000600000000000000" pitchFamily="2" charset="0"/>
              </a:rPr>
              <a:t>প্রথম লেয়ার বসানো শেষে সেটা ঠিক লেভেলে আছে কিনা দেখে নিতে হবে। তারপর পরের লেয়ার গাঁথা শুরু করা যাবে। প্রতিটি লেয়ারের মাঝে মর্টারের পুরুত্ব ১০ থেকে ১২ মিলিমিটার হতে হবে। আর একদিনে সর্বোচ্চ ৪ ফিট উচ্চতা পর্যন্তই ব্লক গাঁথা যাবে।</a:t>
            </a:r>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43</a:t>
            </a:fld>
            <a:endParaRPr lang="en-US"/>
          </a:p>
        </p:txBody>
      </p:sp>
    </p:spTree>
    <p:extLst>
      <p:ext uri="{BB962C8B-B14F-4D97-AF65-F5344CB8AC3E}">
        <p14:creationId xmlns:p14="http://schemas.microsoft.com/office/powerpoint/2010/main" val="3432635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Kalpurush" panose="02000600000000000000" pitchFamily="2" charset="0"/>
                <a:cs typeface="Kalpurush" panose="02000600000000000000" pitchFamily="2" charset="0"/>
              </a:rPr>
              <a:t>9. </a:t>
            </a:r>
            <a:r>
              <a:rPr lang="bn-BD" dirty="0">
                <a:latin typeface="Kalpurush" panose="02000600000000000000" pitchFamily="2" charset="0"/>
                <a:cs typeface="Kalpurush" panose="02000600000000000000" pitchFamily="2" charset="0"/>
              </a:rPr>
              <a:t>মেসোনারি লাইন শুরু হওয়ার জায়গায়, অর্থাৎ প্রথম ব্লক বসানোর পর প্রায় ৪ ইঞ্চি পরে ফ্লোর স্লাবে ড্রিল করা স্থানে ১০ মিলিমিটার রড বসাতে হবে।</a:t>
            </a:r>
            <a:endParaRPr lang="en-US" dirty="0">
              <a:latin typeface="Kalpurush" panose="02000600000000000000" pitchFamily="2" charset="0"/>
              <a:cs typeface="Kalpurush" panose="02000600000000000000" pitchFamily="2" charset="0"/>
            </a:endParaRPr>
          </a:p>
          <a:p>
            <a:endParaRPr lang="en-US" dirty="0">
              <a:latin typeface="Kalpurush" panose="02000600000000000000" pitchFamily="2" charset="0"/>
              <a:cs typeface="Kalpurush" panose="02000600000000000000" pitchFamily="2" charset="0"/>
            </a:endParaRPr>
          </a:p>
          <a:p>
            <a:r>
              <a:rPr lang="en-US" dirty="0">
                <a:latin typeface="Kalpurush" panose="02000600000000000000" pitchFamily="2" charset="0"/>
                <a:cs typeface="Kalpurush" panose="02000600000000000000" pitchFamily="2" charset="0"/>
              </a:rPr>
              <a:t>10. </a:t>
            </a:r>
            <a:r>
              <a:rPr lang="bn-BD" dirty="0">
                <a:latin typeface="Kalpurush" panose="02000600000000000000" pitchFamily="2" charset="0"/>
                <a:cs typeface="Kalpurush" panose="02000600000000000000" pitchFamily="2" charset="0"/>
              </a:rPr>
              <a:t>একইভাবে দ্বিতীয় ধাপে, প্রতি ৪ ফিট পরপর ড্রিল করা স্থানে একটি করে ১০ মিলিমিটার রড লিন্টেল পর্যন্ত বসাতে হবে। যেসব ব্লকে রড বসানো হবে, সেগুলো হোল পাশ ওপরে রেখে বসাতে হবে। আর বাকি ব্লকগুলো সিল করা পাশ ওপরে রেখে বসাতে হবে। এই পদ্ধতিতে সিমেন্টের অপচয় কমে যায়।</a:t>
            </a:r>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44</a:t>
            </a:fld>
            <a:endParaRPr lang="en-US"/>
          </a:p>
        </p:txBody>
      </p:sp>
    </p:spTree>
    <p:extLst>
      <p:ext uri="{BB962C8B-B14F-4D97-AF65-F5344CB8AC3E}">
        <p14:creationId xmlns:p14="http://schemas.microsoft.com/office/powerpoint/2010/main" val="3637029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a:t>
            </a:r>
            <a:r>
              <a:rPr lang="bn-BD" dirty="0"/>
              <a:t>ইলেকট্রিক আর প্লাম্বিং পাইপগুলো অবশ্যই ড্রইং অনুযায়ী বসাতে হবে। </a:t>
            </a:r>
            <a:r>
              <a:rPr lang="en-US" dirty="0"/>
              <a:t>Hollow block </a:t>
            </a:r>
            <a:r>
              <a:rPr lang="bn-BD" dirty="0"/>
              <a:t>ব্যবহার করলে পাইপগুলো ব্লকের ভেতরের হোলের মধ্যে বসানো হবে।</a:t>
            </a:r>
            <a:endParaRPr lang="en-US" dirty="0"/>
          </a:p>
        </p:txBody>
      </p:sp>
      <p:sp>
        <p:nvSpPr>
          <p:cNvPr id="4" name="Slide Number Placeholder 3"/>
          <p:cNvSpPr>
            <a:spLocks noGrp="1"/>
          </p:cNvSpPr>
          <p:nvPr>
            <p:ph type="sldNum" sz="quarter" idx="5"/>
          </p:nvPr>
        </p:nvSpPr>
        <p:spPr/>
        <p:txBody>
          <a:bodyPr/>
          <a:lstStyle/>
          <a:p>
            <a:fld id="{0002DABE-91C4-4777-8555-D89297A7BB70}" type="slidenum">
              <a:rPr lang="en-US" smtClean="0"/>
              <a:t>45</a:t>
            </a:fld>
            <a:endParaRPr lang="en-US"/>
          </a:p>
        </p:txBody>
      </p:sp>
    </p:spTree>
    <p:extLst>
      <p:ext uri="{BB962C8B-B14F-4D97-AF65-F5344CB8AC3E}">
        <p14:creationId xmlns:p14="http://schemas.microsoft.com/office/powerpoint/2010/main" val="921154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dirty="0">
                <a:latin typeface="Kalpurush" panose="02000600000000000000" pitchFamily="2" charset="0"/>
                <a:cs typeface="Kalpurush" panose="02000600000000000000" pitchFamily="2" charset="0"/>
              </a:rPr>
              <a:t>“আমরা সবাই জানি, পরিবেশ ও সমাজের সামনে ইটভাটা এবং প্রচলিত নির্মাণ শিল্প একটি বড় সংকট তৈরি করেছে।</a:t>
            </a:r>
            <a:endParaRPr lang="en-US" dirty="0">
              <a:latin typeface="Kalpurush" panose="02000600000000000000" pitchFamily="2" charset="0"/>
              <a:cs typeface="Kalpurush" panose="02000600000000000000" pitchFamily="2" charset="0"/>
            </a:endParaRPr>
          </a:p>
          <a:p>
            <a:r>
              <a:rPr lang="as-IN" dirty="0">
                <a:latin typeface="Kalpurush" panose="02000600000000000000" pitchFamily="2" charset="0"/>
                <a:cs typeface="Kalpurush" panose="02000600000000000000" pitchFamily="2" charset="0"/>
              </a:rPr>
              <a:t>প্রথমত, বায়ু দূষণ ও জলবায়ু পরিবর্তন—ঢাকার বাতাসের প্রায় ৬০% দূষণই আসে ইটভাটা থেকে। এই দূষণ শুধু জলবায়ু পরিবর্তনকে ত্বরান্বিত করছে না, আমাদের স্বাস্থ্যের জন্যও ভয়াবহ ঝুঁকি তৈরি করছে।</a:t>
            </a:r>
            <a:endParaRPr lang="en-US" dirty="0">
              <a:latin typeface="Kalpurush" panose="02000600000000000000" pitchFamily="2" charset="0"/>
              <a:cs typeface="Kalpurush" panose="02000600000000000000" pitchFamily="2" charset="0"/>
            </a:endParaRPr>
          </a:p>
          <a:p>
            <a:r>
              <a:rPr lang="as-IN" dirty="0">
                <a:latin typeface="Kalpurush" panose="02000600000000000000" pitchFamily="2" charset="0"/>
                <a:cs typeface="Kalpurush" panose="02000600000000000000" pitchFamily="2" charset="0"/>
              </a:rPr>
              <a:t>দ্বিতীয়ত, কৃষি জমির ক্ষতি—এক লাখ ইট তৈরি করতে ৫০ টনের বেশি উর্বর মাটি নষ্ট হয়ে যাচ্ছে। কৃষিজমি কমছে, খাদ্য উৎপাদন ব্যাহত হচ্ছে।</a:t>
            </a:r>
            <a:endParaRPr lang="en-US" dirty="0">
              <a:latin typeface="Kalpurush" panose="02000600000000000000" pitchFamily="2" charset="0"/>
              <a:cs typeface="Kalpurush" panose="02000600000000000000" pitchFamily="2" charset="0"/>
            </a:endParaRPr>
          </a:p>
          <a:p>
            <a:r>
              <a:rPr lang="as-IN" dirty="0">
                <a:latin typeface="Kalpurush" panose="02000600000000000000" pitchFamily="2" charset="0"/>
                <a:cs typeface="Kalpurush" panose="02000600000000000000" pitchFamily="2" charset="0"/>
              </a:rPr>
              <a:t>তৃতীয়ত, স্বাস্থ্যঝুঁকি—ক্ষতিকর গ্যাস ও ধোঁয়া আমাদের মধ্যে শ্বাসকষ্ট, অ্যাজমা, এমনকি দীর্ঘমেয়াদী রোগ বাড়িয়ে দিচ্ছে।</a:t>
            </a:r>
            <a:endParaRPr lang="en-US" dirty="0">
              <a:latin typeface="Kalpurush" panose="02000600000000000000" pitchFamily="2" charset="0"/>
              <a:cs typeface="Kalpurush" panose="02000600000000000000" pitchFamily="2" charset="0"/>
            </a:endParaRPr>
          </a:p>
          <a:p>
            <a:r>
              <a:rPr lang="as-IN" dirty="0">
                <a:latin typeface="Kalpurush" panose="02000600000000000000" pitchFamily="2" charset="0"/>
                <a:cs typeface="Kalpurush" panose="02000600000000000000" pitchFamily="2" charset="0"/>
              </a:rPr>
              <a:t>সবশেষে, অর্থনৈতিক ক্ষতি—দূষণের কারণে স্বাস্থ্য খরচ বেড়ে যাচ্ছে, কৃষি উৎপাদন কমছে, আর জ্বালানি অপচয় হচ্ছে। এভাবে আমাদের জাতীয় অর্থনীতিও ক্ষতিগ্রস্ত হচ্ছে।</a:t>
            </a:r>
            <a:endParaRPr lang="en-US" dirty="0">
              <a:latin typeface="Kalpurush" panose="02000600000000000000" pitchFamily="2" charset="0"/>
              <a:cs typeface="Kalpurush" panose="02000600000000000000" pitchFamily="2" charset="0"/>
            </a:endParaRPr>
          </a:p>
          <a:p>
            <a:r>
              <a:rPr lang="as-IN" dirty="0">
                <a:latin typeface="Kalpurush" panose="02000600000000000000" pitchFamily="2" charset="0"/>
                <a:cs typeface="Kalpurush" panose="02000600000000000000" pitchFamily="2" charset="0"/>
              </a:rPr>
              <a:t>সুতরাং, রূপান্তর কোনো বিলাসিতা নয়—বরং টিকে থাকার জন্যই এখন টেকসই সমাধানে যেতে হবে।”</a:t>
            </a:r>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5</a:t>
            </a:fld>
            <a:endParaRPr lang="en-US"/>
          </a:p>
        </p:txBody>
      </p:sp>
    </p:spTree>
    <p:extLst>
      <p:ext uri="{BB962C8B-B14F-4D97-AF65-F5344CB8AC3E}">
        <p14:creationId xmlns:p14="http://schemas.microsoft.com/office/powerpoint/2010/main" val="1593582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12. </a:t>
            </a:r>
            <a:r>
              <a:rPr lang="bn-BD" dirty="0"/>
              <a:t>দরজা আর জানালা বসানোর সময়, দু’পাশে লিন্টেল লেভেল থেকে বেজ পর্যন্ত প্রতিটা পাশে একটি করে ১০ মিলিমিটার রড ব্লকের ফাঁকা জায়গায় বসাতে হবে এবং ভালোভাবে গ্রাউটিং করতে হবে।এসি বসানোর জন্য যে ফাঁকা জায়গা রাখা হবে, সেখানে ব্লকের হোলগুলো কংক্রিট দিয়ে কাস্ট করতে হবে।</a:t>
            </a:r>
            <a:endParaRPr lang="en-US" dirty="0"/>
          </a:p>
          <a:p>
            <a:endParaRPr lang="en-US" dirty="0"/>
          </a:p>
          <a:p>
            <a:r>
              <a:rPr lang="en-US" dirty="0"/>
              <a:t>13. </a:t>
            </a:r>
            <a:r>
              <a:rPr lang="bn-BD" dirty="0"/>
              <a:t>সব শেষে দেয়াল তৈরি হয়ে গেলে নিয়ম মেনে কিউরিং করতে হবে, তারপর প্লাস্টার করতে হবে, আর শেষে পেইন্টিং করতে হবে।</a:t>
            </a:r>
            <a:endParaRPr lang="en-US" dirty="0"/>
          </a:p>
        </p:txBody>
      </p:sp>
      <p:sp>
        <p:nvSpPr>
          <p:cNvPr id="4" name="Slide Number Placeholder 3"/>
          <p:cNvSpPr>
            <a:spLocks noGrp="1"/>
          </p:cNvSpPr>
          <p:nvPr>
            <p:ph type="sldNum" sz="quarter" idx="5"/>
          </p:nvPr>
        </p:nvSpPr>
        <p:spPr/>
        <p:txBody>
          <a:bodyPr/>
          <a:lstStyle/>
          <a:p>
            <a:fld id="{0002DABE-91C4-4777-8555-D89297A7BB70}" type="slidenum">
              <a:rPr lang="en-US" smtClean="0"/>
              <a:t>46</a:t>
            </a:fld>
            <a:endParaRPr lang="en-US"/>
          </a:p>
        </p:txBody>
      </p:sp>
    </p:spTree>
    <p:extLst>
      <p:ext uri="{BB962C8B-B14F-4D97-AF65-F5344CB8AC3E}">
        <p14:creationId xmlns:p14="http://schemas.microsoft.com/office/powerpoint/2010/main" val="516978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কিন্তু বাস্তবে কী হচ্ছে?</a:t>
            </a:r>
          </a:p>
          <a:p>
            <a:r>
              <a:rPr lang="bn-BD" dirty="0">
                <a:latin typeface="Kalpurush" panose="02000600000000000000" pitchFamily="2" charset="0"/>
                <a:cs typeface="Kalpurush" panose="02000600000000000000" pitchFamily="2" charset="0"/>
              </a:rPr>
              <a:t>গবেষণায় দেখা গেছে:</a:t>
            </a:r>
          </a:p>
          <a:p>
            <a:r>
              <a:rPr lang="bn-BD" dirty="0">
                <a:latin typeface="Kalpurush" panose="02000600000000000000" pitchFamily="2" charset="0"/>
                <a:cs typeface="Kalpurush" panose="02000600000000000000" pitchFamily="2" charset="0"/>
              </a:rPr>
              <a:t>•	মাত্র ২৫% ঠিকাদার নীতিমালা জানতেন।</a:t>
            </a:r>
          </a:p>
          <a:p>
            <a:r>
              <a:rPr lang="bn-BD" dirty="0">
                <a:latin typeface="Kalpurush" panose="02000600000000000000" pitchFamily="2" charset="0"/>
                <a:cs typeface="Kalpurush" panose="02000600000000000000" pitchFamily="2" charset="0"/>
              </a:rPr>
              <a:t>•	মাত্র ২% </a:t>
            </a:r>
            <a:r>
              <a:rPr lang="en-US" dirty="0">
                <a:latin typeface="Kalpurush" panose="02000600000000000000" pitchFamily="2" charset="0"/>
                <a:cs typeface="Kalpurush" panose="02000600000000000000" pitchFamily="2" charset="0"/>
              </a:rPr>
              <a:t>HCB </a:t>
            </a:r>
            <a:r>
              <a:rPr lang="bn-BD" dirty="0">
                <a:latin typeface="Kalpurush" panose="02000600000000000000" pitchFamily="2" charset="0"/>
                <a:cs typeface="Kalpurush" panose="02000600000000000000" pitchFamily="2" charset="0"/>
              </a:rPr>
              <a:t>বা </a:t>
            </a:r>
            <a:r>
              <a:rPr lang="en-US" dirty="0">
                <a:latin typeface="Kalpurush" panose="02000600000000000000" pitchFamily="2" charset="0"/>
                <a:cs typeface="Kalpurush" panose="02000600000000000000" pitchFamily="2" charset="0"/>
              </a:rPr>
              <a:t>ISSB </a:t>
            </a:r>
            <a:r>
              <a:rPr lang="bn-BD" dirty="0">
                <a:latin typeface="Kalpurush" panose="02000600000000000000" pitchFamily="2" charset="0"/>
                <a:cs typeface="Kalpurush" panose="02000600000000000000" pitchFamily="2" charset="0"/>
              </a:rPr>
              <a:t>ব্যবহার করেছেন।</a:t>
            </a:r>
          </a:p>
          <a:p>
            <a:r>
              <a:rPr lang="bn-BD" dirty="0">
                <a:latin typeface="Kalpurush" panose="02000600000000000000" pitchFamily="2" charset="0"/>
                <a:cs typeface="Kalpurush" panose="02000600000000000000" pitchFamily="2" charset="0"/>
              </a:rPr>
              <a:t>•	অনেকেই ভুল ধারণা রাখেন যে ব্লক দামি বা মানহীন।</a:t>
            </a:r>
          </a:p>
          <a:p>
            <a:r>
              <a:rPr lang="bn-BD" dirty="0">
                <a:latin typeface="Kalpurush" panose="02000600000000000000" pitchFamily="2" charset="0"/>
                <a:cs typeface="Kalpurush" panose="02000600000000000000" pitchFamily="2" charset="0"/>
              </a:rPr>
              <a:t>•	৪৯% বলছেন টেন্ডারে ব্লকের উল্লেখই নেই।</a:t>
            </a:r>
          </a:p>
          <a:p>
            <a:r>
              <a:rPr lang="bn-BD" dirty="0">
                <a:latin typeface="Kalpurush" panose="02000600000000000000" pitchFamily="2" charset="0"/>
                <a:cs typeface="Kalpurush" panose="02000600000000000000" pitchFamily="2" charset="0"/>
              </a:rPr>
              <a:t>•	৫৫–৭৬% কোনো সুবিধাই বলতে পারেননি।</a:t>
            </a:r>
          </a:p>
          <a:p>
            <a:r>
              <a:rPr lang="bn-BD" dirty="0">
                <a:latin typeface="Kalpurush" panose="02000600000000000000" pitchFamily="2" charset="0"/>
                <a:cs typeface="Kalpurush" panose="02000600000000000000" pitchFamily="2" charset="0"/>
              </a:rPr>
              <a:t>•	আর বড় সমস্যা হলো দক্ষ শ্রমিকের অভাব।</a:t>
            </a:r>
          </a:p>
          <a:p>
            <a:r>
              <a:rPr lang="bn-BD" dirty="0">
                <a:latin typeface="Kalpurush" panose="02000600000000000000" pitchFamily="2" charset="0"/>
                <a:cs typeface="Kalpurush" panose="02000600000000000000" pitchFamily="2" charset="0"/>
              </a:rPr>
              <a:t>এতে বোঝা যায়—সচেতনতা, প্রাপ্যতা এবং প্রশিক্ষণের অভাব আমাদের প্রধান বাধা।”</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8</a:t>
            </a:fld>
            <a:endParaRPr lang="en-US"/>
          </a:p>
        </p:txBody>
      </p:sp>
    </p:spTree>
    <p:extLst>
      <p:ext uri="{BB962C8B-B14F-4D97-AF65-F5344CB8AC3E}">
        <p14:creationId xmlns:p14="http://schemas.microsoft.com/office/powerpoint/2010/main" val="3137116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এই কারণেই আমরা একটি </a:t>
            </a:r>
            <a:r>
              <a:rPr lang="en-US" dirty="0">
                <a:latin typeface="Kalpurush" panose="02000600000000000000" pitchFamily="2" charset="0"/>
                <a:cs typeface="Kalpurush" panose="02000600000000000000" pitchFamily="2" charset="0"/>
              </a:rPr>
              <a:t>RCT </a:t>
            </a:r>
            <a:r>
              <a:rPr lang="bn-BD" dirty="0">
                <a:latin typeface="Kalpurush" panose="02000600000000000000" pitchFamily="2" charset="0"/>
                <a:cs typeface="Kalpurush" panose="02000600000000000000" pitchFamily="2" charset="0"/>
              </a:rPr>
              <a:t>গবেষণা চালাচ্ছি। লক্ষ্য হলো—তথ্য, সরবরাহকারীর তালিকা ও প্রশিক্ষণের মাধ্যমে সরকারি নির্মাণকাজে ব্লকের ব্যবহার বাড়ানো সম্ভব কি না তা পরীক্ষা করা।</a:t>
            </a:r>
          </a:p>
          <a:p>
            <a:r>
              <a:rPr lang="bn-BD" dirty="0">
                <a:latin typeface="Kalpurush" panose="02000600000000000000" pitchFamily="2" charset="0"/>
                <a:cs typeface="Kalpurush" panose="02000600000000000000" pitchFamily="2" charset="0"/>
              </a:rPr>
              <a:t>ইন্টারভেনশনে থাকছে:</a:t>
            </a:r>
          </a:p>
          <a:p>
            <a:r>
              <a:rPr lang="bn-BD" dirty="0">
                <a:latin typeface="Kalpurush" panose="02000600000000000000" pitchFamily="2" charset="0"/>
                <a:cs typeface="Kalpurush" panose="02000600000000000000" pitchFamily="2" charset="0"/>
              </a:rPr>
              <a:t>•	ব্লকের উপকারিতা নিয়ে তথ্যভিত্তিক উপকরণ</a:t>
            </a:r>
          </a:p>
          <a:p>
            <a:r>
              <a:rPr lang="bn-BD" dirty="0">
                <a:latin typeface="Kalpurush" panose="02000600000000000000" pitchFamily="2" charset="0"/>
                <a:cs typeface="Kalpurush" panose="02000600000000000000" pitchFamily="2" charset="0"/>
              </a:rPr>
              <a:t>•	ব্লক সরবরাহকারীর তালিকা</a:t>
            </a:r>
          </a:p>
          <a:p>
            <a:r>
              <a:rPr lang="bn-BD" dirty="0">
                <a:latin typeface="Kalpurush" panose="02000600000000000000" pitchFamily="2" charset="0"/>
                <a:cs typeface="Kalpurush" panose="02000600000000000000" pitchFamily="2" charset="0"/>
              </a:rPr>
              <a:t>•	শ্রমিকদের জন্য প্রশিক্ষণ</a:t>
            </a:r>
          </a:p>
          <a:p>
            <a:r>
              <a:rPr lang="bn-BD" dirty="0">
                <a:latin typeface="Kalpurush" panose="02000600000000000000" pitchFamily="2" charset="0"/>
                <a:cs typeface="Kalpurush" panose="02000600000000000000" pitchFamily="2" charset="0"/>
              </a:rPr>
              <a:t>•	এবং প্রকিউরমেন্ট কর্মকর্তাদের দিকনির্দেশনা।</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9</a:t>
            </a:fld>
            <a:endParaRPr lang="en-US"/>
          </a:p>
        </p:txBody>
      </p:sp>
    </p:spTree>
    <p:extLst>
      <p:ext uri="{BB962C8B-B14F-4D97-AF65-F5344CB8AC3E}">
        <p14:creationId xmlns:p14="http://schemas.microsoft.com/office/powerpoint/2010/main" val="439739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10</a:t>
            </a:fld>
            <a:endParaRPr lang="en-US"/>
          </a:p>
        </p:txBody>
      </p:sp>
    </p:spTree>
    <p:extLst>
      <p:ext uri="{BB962C8B-B14F-4D97-AF65-F5344CB8AC3E}">
        <p14:creationId xmlns:p14="http://schemas.microsoft.com/office/powerpoint/2010/main" val="1973116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s-IN" sz="1000" dirty="0">
                <a:latin typeface="Kalpurush" panose="02000600000000000000" pitchFamily="2" charset="0"/>
                <a:cs typeface="Kalpurush" panose="02000600000000000000" pitchFamily="2" charset="0"/>
              </a:rPr>
              <a:t>“এই টেবিলে বিভিন্ন ধরনের ইট তৈরির প্রযুক্তিকে চারটি দিক থেকে তুলনা করা হয়েছে—খাদ্য নিরাপত্তা, পরিবেশ দূষণ, সম্পদ দক্ষতা এবং সামাজিক সুরক্ষা।”</a:t>
            </a:r>
            <a:endParaRPr lang="en-US" sz="1000" dirty="0">
              <a:latin typeface="Kalpurush" panose="02000600000000000000" pitchFamily="2" charset="0"/>
              <a:cs typeface="Kalpurush" panose="02000600000000000000" pitchFamily="2" charset="0"/>
            </a:endParaRPr>
          </a:p>
          <a:p>
            <a:r>
              <a:rPr lang="as-IN" sz="1000" dirty="0">
                <a:latin typeface="Kalpurush" panose="02000600000000000000" pitchFamily="2" charset="0"/>
                <a:cs typeface="Kalpurush" panose="02000600000000000000" pitchFamily="2" charset="0"/>
              </a:rPr>
              <a:t>“প্রথমে দেখা যায়, ঐতিহ্যবাহী প্রযুক্তি যেমন </a:t>
            </a:r>
            <a:r>
              <a:rPr lang="en-US" sz="1000" dirty="0">
                <a:latin typeface="Kalpurush" panose="02000600000000000000" pitchFamily="2" charset="0"/>
                <a:cs typeface="Kalpurush" panose="02000600000000000000" pitchFamily="2" charset="0"/>
              </a:rPr>
              <a:t>FCK </a:t>
            </a:r>
            <a:r>
              <a:rPr lang="as-IN" sz="1000" dirty="0">
                <a:latin typeface="Kalpurush" panose="02000600000000000000" pitchFamily="2" charset="0"/>
                <a:cs typeface="Kalpurush" panose="02000600000000000000" pitchFamily="2" charset="0"/>
              </a:rPr>
              <a:t>আর জিগ-জ্যাগ, এগুলো টপসয়েলের উপর নির্ভরশীল, প্রচুর কয়লা ব্যবহার করে, আর বেশি পরিমাণ কার্বন ডাই-অক্সাইড নির্গমন করে। এছাড়াও এখানে বন্ধকী শ্রম, শিশুশ্রম এবং মৌসুমি কম মজুরির কাজ বেশি দেখা যায়।</a:t>
            </a:r>
          </a:p>
          <a:p>
            <a:r>
              <a:rPr lang="as-IN" sz="1000" dirty="0">
                <a:latin typeface="Kalpurush" panose="02000600000000000000" pitchFamily="2" charset="0"/>
                <a:cs typeface="Kalpurush" panose="02000600000000000000" pitchFamily="2" charset="0"/>
              </a:rPr>
              <a:t>অন্যদিকে আধুনিক প্রযুক্তি যেমন </a:t>
            </a:r>
            <a:r>
              <a:rPr lang="en-US" sz="1000" dirty="0">
                <a:latin typeface="Kalpurush" panose="02000600000000000000" pitchFamily="2" charset="0"/>
                <a:cs typeface="Kalpurush" panose="02000600000000000000" pitchFamily="2" charset="0"/>
              </a:rPr>
              <a:t>HHK, </a:t>
            </a:r>
            <a:r>
              <a:rPr lang="as-IN" sz="1000" dirty="0">
                <a:latin typeface="Kalpurush" panose="02000600000000000000" pitchFamily="2" charset="0"/>
                <a:cs typeface="Kalpurush" panose="02000600000000000000" pitchFamily="2" charset="0"/>
              </a:rPr>
              <a:t>টানেল আর নন-ফায়ার্ড ব্লক তুলনামূলকভাবে অনেক বেশি পরিবেশবান্ধব। এগুলোতে কার্বন নিঃসরণ কম, ফাঁপা ও ছিদ্রযুক্ত ইট তৈরি করা যায় এবং জ্বালানি সাশ্রয় হয়। সবচেয়ে গুরুত্বপূর্ণ হলো—এখানে শ্রমিকরা নিবন্ধিত, ন্যূনতম মজুরি আইন মানা হয় এবং কাজের পরিবেশও নিরাপদ।”</a:t>
            </a:r>
          </a:p>
          <a:p>
            <a:endParaRPr lang="en-US" sz="1000"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11</a:t>
            </a:fld>
            <a:endParaRPr lang="en-US"/>
          </a:p>
        </p:txBody>
      </p:sp>
    </p:spTree>
    <p:extLst>
      <p:ext uri="{BB962C8B-B14F-4D97-AF65-F5344CB8AC3E}">
        <p14:creationId xmlns:p14="http://schemas.microsoft.com/office/powerpoint/2010/main" val="3110851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আমরা যখন প্রচলিত ইট ব্যবহার করি, তখন শুধু একটা বিল্ডিং উপকরণ নয়—এর পেছনে লুকানো আছে বড় সামাজিক ও পরিবেশগত খরচ।</a:t>
            </a:r>
          </a:p>
          <a:p>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প্রথমত, ইটভাটার জন্য প্রচুর </a:t>
            </a:r>
            <a:r>
              <a:rPr lang="bn-BD" b="1" dirty="0">
                <a:latin typeface="Kalpurush" panose="02000600000000000000" pitchFamily="2" charset="0"/>
                <a:cs typeface="Kalpurush" panose="02000600000000000000" pitchFamily="2" charset="0"/>
              </a:rPr>
              <a:t>গাছ কাটা হয়</a:t>
            </a:r>
            <a:r>
              <a:rPr lang="bn-BD" dirty="0">
                <a:latin typeface="Kalpurush" panose="02000600000000000000" pitchFamily="2" charset="0"/>
                <a:cs typeface="Kalpurush" panose="02000600000000000000" pitchFamily="2" charset="0"/>
              </a:rPr>
              <a:t>, যা বন উজাড় করে ফেলে।</a:t>
            </a:r>
            <a:br>
              <a:rPr lang="bn-BD" dirty="0">
                <a:latin typeface="Kalpurush" panose="02000600000000000000" pitchFamily="2" charset="0"/>
                <a:cs typeface="Kalpurush" panose="02000600000000000000" pitchFamily="2" charset="0"/>
              </a:rPr>
            </a:b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দ্বিতীয়ত, শ্রমিকরা গায়ে-হাতে </a:t>
            </a:r>
            <a:r>
              <a:rPr lang="bn-BD" b="1" dirty="0">
                <a:latin typeface="Kalpurush" panose="02000600000000000000" pitchFamily="2" charset="0"/>
                <a:cs typeface="Kalpurush" panose="02000600000000000000" pitchFamily="2" charset="0"/>
              </a:rPr>
              <a:t>ভারী বোঝা বহন করে</a:t>
            </a:r>
            <a:r>
              <a:rPr lang="bn-BD" dirty="0">
                <a:latin typeface="Kalpurush" panose="02000600000000000000" pitchFamily="2" charset="0"/>
                <a:cs typeface="Kalpurush" panose="02000600000000000000" pitchFamily="2" charset="0"/>
              </a:rPr>
              <a:t>, এতে তাদের শরীর নষ্ট হয় এবং তারা রোগে আক্রান্ত হয়।</a:t>
            </a:r>
            <a:br>
              <a:rPr lang="bn-BD" dirty="0">
                <a:latin typeface="Kalpurush" panose="02000600000000000000" pitchFamily="2" charset="0"/>
                <a:cs typeface="Kalpurush" panose="02000600000000000000" pitchFamily="2" charset="0"/>
              </a:rPr>
            </a:b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তৃতীয়ত, ইটভাটায় </a:t>
            </a:r>
            <a:r>
              <a:rPr lang="bn-BD" b="1" dirty="0">
                <a:latin typeface="Kalpurush" panose="02000600000000000000" pitchFamily="2" charset="0"/>
                <a:cs typeface="Kalpurush" panose="02000600000000000000" pitchFamily="2" charset="0"/>
              </a:rPr>
              <a:t>শিশুশ্রম</a:t>
            </a:r>
            <a:r>
              <a:rPr lang="bn-BD" dirty="0">
                <a:latin typeface="Kalpurush" panose="02000600000000000000" pitchFamily="2" charset="0"/>
                <a:cs typeface="Kalpurush" panose="02000600000000000000" pitchFamily="2" charset="0"/>
              </a:rPr>
              <a:t> বহুলভাবে বিদ্যমান—যা আমাদের সমাজের জন্য এক বড় লজ্জার বিষয়।</a:t>
            </a:r>
            <a:br>
              <a:rPr lang="bn-BD" dirty="0">
                <a:latin typeface="Kalpurush" panose="02000600000000000000" pitchFamily="2" charset="0"/>
                <a:cs typeface="Kalpurush" panose="02000600000000000000" pitchFamily="2" charset="0"/>
              </a:rPr>
            </a:b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চতুর্থত, ইটের ধুলো আর ধোঁয়া মানুষের জন্য </a:t>
            </a:r>
            <a:r>
              <a:rPr lang="bn-BD" b="1" dirty="0">
                <a:latin typeface="Kalpurush" panose="02000600000000000000" pitchFamily="2" charset="0"/>
                <a:cs typeface="Kalpurush" panose="02000600000000000000" pitchFamily="2" charset="0"/>
              </a:rPr>
              <a:t>গুরুতর স্বাস্থ্যঝুঁকি তৈরি করে</a:t>
            </a:r>
            <a:r>
              <a:rPr lang="bn-BD" dirty="0">
                <a:latin typeface="Kalpurush" panose="02000600000000000000" pitchFamily="2" charset="0"/>
                <a:cs typeface="Kalpurush" panose="02000600000000000000" pitchFamily="2" charset="0"/>
              </a:rPr>
              <a:t>।</a:t>
            </a:r>
          </a:p>
          <a:p>
            <a:r>
              <a:rPr lang="bn-BD" dirty="0">
                <a:latin typeface="Kalpurush" panose="02000600000000000000" pitchFamily="2" charset="0"/>
                <a:cs typeface="Kalpurush" panose="02000600000000000000" pitchFamily="2" charset="0"/>
              </a:rPr>
              <a:t>অতএব, শুধু অর্থনীতি নয়—প্রচলিত ইট আমাদের </a:t>
            </a:r>
            <a:r>
              <a:rPr lang="bn-BD" b="1" dirty="0">
                <a:latin typeface="Kalpurush" panose="02000600000000000000" pitchFamily="2" charset="0"/>
                <a:cs typeface="Kalpurush" panose="02000600000000000000" pitchFamily="2" charset="0"/>
              </a:rPr>
              <a:t>অরণ্য, পরিবেশ, শ্রমিকের স্বাস্থ্য এবং শিশুর ভবিষ্যৎ—সবকিছুই ক্ষতিগ্রস্ত করছে</a:t>
            </a:r>
            <a:r>
              <a:rPr lang="bn-BD" dirty="0">
                <a:latin typeface="Kalpurush" panose="02000600000000000000" pitchFamily="2" charset="0"/>
                <a:cs typeface="Kalpurush" panose="02000600000000000000" pitchFamily="2" charset="0"/>
              </a:rPr>
              <a:t>।”</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12</a:t>
            </a:fld>
            <a:endParaRPr lang="en-US"/>
          </a:p>
        </p:txBody>
      </p:sp>
    </p:spTree>
    <p:extLst>
      <p:ext uri="{BB962C8B-B14F-4D97-AF65-F5344CB8AC3E}">
        <p14:creationId xmlns:p14="http://schemas.microsoft.com/office/powerpoint/2010/main" val="137652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n-BD" dirty="0">
                <a:latin typeface="Kalpurush" panose="02000600000000000000" pitchFamily="2" charset="0"/>
                <a:cs typeface="Kalpurush" panose="02000600000000000000" pitchFamily="2" charset="0"/>
              </a:rPr>
              <a:t>এখানে বিষয়টি সরাসরি যুক্ত টেকসই উন্নয়ন লক্ষ্যমাত্রার সঙ্গে—</a:t>
            </a:r>
          </a:p>
          <a:p>
            <a:r>
              <a:rPr lang="bn-BD" dirty="0">
                <a:latin typeface="Kalpurush" panose="02000600000000000000" pitchFamily="2" charset="0"/>
                <a:cs typeface="Kalpurush" panose="02000600000000000000" pitchFamily="2" charset="0"/>
              </a:rPr>
              <a:t>•	</a:t>
            </a:r>
            <a:r>
              <a:rPr lang="en-US" dirty="0">
                <a:latin typeface="Kalpurush" panose="02000600000000000000" pitchFamily="2" charset="0"/>
                <a:cs typeface="Kalpurush" panose="02000600000000000000" pitchFamily="2" charset="0"/>
              </a:rPr>
              <a:t>Goal 9: </a:t>
            </a:r>
            <a:r>
              <a:rPr lang="bn-BD" dirty="0">
                <a:latin typeface="Kalpurush" panose="02000600000000000000" pitchFamily="2" charset="0"/>
                <a:cs typeface="Kalpurush" panose="02000600000000000000" pitchFamily="2" charset="0"/>
              </a:rPr>
              <a:t>টেকসই শিল্প ও অবকাঠামো</a:t>
            </a:r>
          </a:p>
          <a:p>
            <a:r>
              <a:rPr lang="bn-BD" dirty="0">
                <a:latin typeface="Kalpurush" panose="02000600000000000000" pitchFamily="2" charset="0"/>
                <a:cs typeface="Kalpurush" panose="02000600000000000000" pitchFamily="2" charset="0"/>
              </a:rPr>
              <a:t>•	</a:t>
            </a:r>
            <a:r>
              <a:rPr lang="en-US" dirty="0">
                <a:latin typeface="Kalpurush" panose="02000600000000000000" pitchFamily="2" charset="0"/>
                <a:cs typeface="Kalpurush" panose="02000600000000000000" pitchFamily="2" charset="0"/>
              </a:rPr>
              <a:t>Goal 11: </a:t>
            </a:r>
            <a:r>
              <a:rPr lang="bn-BD" dirty="0">
                <a:latin typeface="Kalpurush" panose="02000600000000000000" pitchFamily="2" charset="0"/>
                <a:cs typeface="Kalpurush" panose="02000600000000000000" pitchFamily="2" charset="0"/>
              </a:rPr>
              <a:t>টেকসই শহর ও বসতি</a:t>
            </a:r>
          </a:p>
          <a:p>
            <a:r>
              <a:rPr lang="bn-BD" dirty="0">
                <a:latin typeface="Kalpurush" panose="02000600000000000000" pitchFamily="2" charset="0"/>
                <a:cs typeface="Kalpurush" panose="02000600000000000000" pitchFamily="2" charset="0"/>
              </a:rPr>
              <a:t>•	</a:t>
            </a:r>
            <a:r>
              <a:rPr lang="en-US" dirty="0">
                <a:latin typeface="Kalpurush" panose="02000600000000000000" pitchFamily="2" charset="0"/>
                <a:cs typeface="Kalpurush" panose="02000600000000000000" pitchFamily="2" charset="0"/>
              </a:rPr>
              <a:t>Goal 13: </a:t>
            </a:r>
            <a:r>
              <a:rPr lang="bn-BD" dirty="0">
                <a:latin typeface="Kalpurush" panose="02000600000000000000" pitchFamily="2" charset="0"/>
                <a:cs typeface="Kalpurush" panose="02000600000000000000" pitchFamily="2" charset="0"/>
              </a:rPr>
              <a:t>জলবায়ু পরিবর্তন মোকাবিলা</a:t>
            </a:r>
          </a:p>
          <a:p>
            <a:r>
              <a:rPr lang="bn-BD" dirty="0">
                <a:latin typeface="Kalpurush" panose="02000600000000000000" pitchFamily="2" charset="0"/>
                <a:cs typeface="Kalpurush" panose="02000600000000000000" pitchFamily="2" charset="0"/>
              </a:rPr>
              <a:t>অর্থাৎ ব্লকে রূপান্তর শুধু অর্থনৈতিক নয়, বৈশ্বিক দায়িত্বও।”</a:t>
            </a:r>
          </a:p>
          <a:p>
            <a:endParaRPr lang="en-US" dirty="0">
              <a:latin typeface="Kalpurush" panose="02000600000000000000" pitchFamily="2" charset="0"/>
              <a:cs typeface="Kalpurush" panose="02000600000000000000" pitchFamily="2" charset="0"/>
            </a:endParaRPr>
          </a:p>
        </p:txBody>
      </p:sp>
      <p:sp>
        <p:nvSpPr>
          <p:cNvPr id="4" name="Slide Number Placeholder 3"/>
          <p:cNvSpPr>
            <a:spLocks noGrp="1"/>
          </p:cNvSpPr>
          <p:nvPr>
            <p:ph type="sldNum" sz="quarter" idx="5"/>
          </p:nvPr>
        </p:nvSpPr>
        <p:spPr/>
        <p:txBody>
          <a:bodyPr/>
          <a:lstStyle/>
          <a:p>
            <a:fld id="{0002DABE-91C4-4777-8555-D89297A7BB70}" type="slidenum">
              <a:rPr lang="en-US" smtClean="0"/>
              <a:t>13</a:t>
            </a:fld>
            <a:endParaRPr lang="en-US"/>
          </a:p>
        </p:txBody>
      </p:sp>
    </p:spTree>
    <p:extLst>
      <p:ext uri="{BB962C8B-B14F-4D97-AF65-F5344CB8AC3E}">
        <p14:creationId xmlns:p14="http://schemas.microsoft.com/office/powerpoint/2010/main" val="763214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CCE8FD-40DF-43AB-8128-F42F85E0E982}"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2E29A-C767-4ED9-876E-6A9C6295974B}" type="slidenum">
              <a:rPr lang="en-US" smtClean="0"/>
              <a:t>‹#›</a:t>
            </a:fld>
            <a:endParaRPr lang="en-US"/>
          </a:p>
        </p:txBody>
      </p:sp>
    </p:spTree>
    <p:extLst>
      <p:ext uri="{BB962C8B-B14F-4D97-AF65-F5344CB8AC3E}">
        <p14:creationId xmlns:p14="http://schemas.microsoft.com/office/powerpoint/2010/main" val="219091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CE8FD-40DF-43AB-8128-F42F85E0E982}"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2E29A-C767-4ED9-876E-6A9C6295974B}" type="slidenum">
              <a:rPr lang="en-US" smtClean="0"/>
              <a:t>‹#›</a:t>
            </a:fld>
            <a:endParaRPr lang="en-US"/>
          </a:p>
        </p:txBody>
      </p:sp>
    </p:spTree>
    <p:extLst>
      <p:ext uri="{BB962C8B-B14F-4D97-AF65-F5344CB8AC3E}">
        <p14:creationId xmlns:p14="http://schemas.microsoft.com/office/powerpoint/2010/main" val="597948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CE8FD-40DF-43AB-8128-F42F85E0E982}"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2E29A-C767-4ED9-876E-6A9C6295974B}" type="slidenum">
              <a:rPr lang="en-US" smtClean="0"/>
              <a:t>‹#›</a:t>
            </a:fld>
            <a:endParaRPr lang="en-US"/>
          </a:p>
        </p:txBody>
      </p:sp>
    </p:spTree>
    <p:extLst>
      <p:ext uri="{BB962C8B-B14F-4D97-AF65-F5344CB8AC3E}">
        <p14:creationId xmlns:p14="http://schemas.microsoft.com/office/powerpoint/2010/main" val="2081826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CCE8FD-40DF-43AB-8128-F42F85E0E982}"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2E29A-C767-4ED9-876E-6A9C6295974B}" type="slidenum">
              <a:rPr lang="en-US" smtClean="0"/>
              <a:t>‹#›</a:t>
            </a:fld>
            <a:endParaRPr lang="en-US"/>
          </a:p>
        </p:txBody>
      </p:sp>
    </p:spTree>
    <p:extLst>
      <p:ext uri="{BB962C8B-B14F-4D97-AF65-F5344CB8AC3E}">
        <p14:creationId xmlns:p14="http://schemas.microsoft.com/office/powerpoint/2010/main" val="3395699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CCE8FD-40DF-43AB-8128-F42F85E0E982}" type="datetimeFigureOut">
              <a:rPr lang="en-US" smtClean="0"/>
              <a:t>10/26/2025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2E29A-C767-4ED9-876E-6A9C6295974B}" type="slidenum">
              <a:rPr lang="en-US" smtClean="0"/>
              <a:t>‹#›</a:t>
            </a:fld>
            <a:endParaRPr lang="en-US"/>
          </a:p>
        </p:txBody>
      </p:sp>
    </p:spTree>
    <p:extLst>
      <p:ext uri="{BB962C8B-B14F-4D97-AF65-F5344CB8AC3E}">
        <p14:creationId xmlns:p14="http://schemas.microsoft.com/office/powerpoint/2010/main" val="3097914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CCE8FD-40DF-43AB-8128-F42F85E0E982}"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2E29A-C767-4ED9-876E-6A9C6295974B}" type="slidenum">
              <a:rPr lang="en-US" smtClean="0"/>
              <a:t>‹#›</a:t>
            </a:fld>
            <a:endParaRPr lang="en-US"/>
          </a:p>
        </p:txBody>
      </p:sp>
    </p:spTree>
    <p:extLst>
      <p:ext uri="{BB962C8B-B14F-4D97-AF65-F5344CB8AC3E}">
        <p14:creationId xmlns:p14="http://schemas.microsoft.com/office/powerpoint/2010/main" val="3984851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CCE8FD-40DF-43AB-8128-F42F85E0E982}" type="datetimeFigureOut">
              <a:rPr lang="en-US" smtClean="0"/>
              <a:t>10/26/2025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22E29A-C767-4ED9-876E-6A9C6295974B}" type="slidenum">
              <a:rPr lang="en-US" smtClean="0"/>
              <a:t>‹#›</a:t>
            </a:fld>
            <a:endParaRPr lang="en-US"/>
          </a:p>
        </p:txBody>
      </p:sp>
    </p:spTree>
    <p:extLst>
      <p:ext uri="{BB962C8B-B14F-4D97-AF65-F5344CB8AC3E}">
        <p14:creationId xmlns:p14="http://schemas.microsoft.com/office/powerpoint/2010/main" val="2931628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CCE8FD-40DF-43AB-8128-F42F85E0E982}" type="datetimeFigureOut">
              <a:rPr lang="en-US" smtClean="0"/>
              <a:t>10/26/2025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22E29A-C767-4ED9-876E-6A9C6295974B}" type="slidenum">
              <a:rPr lang="en-US" smtClean="0"/>
              <a:t>‹#›</a:t>
            </a:fld>
            <a:endParaRPr lang="en-US"/>
          </a:p>
        </p:txBody>
      </p:sp>
    </p:spTree>
    <p:extLst>
      <p:ext uri="{BB962C8B-B14F-4D97-AF65-F5344CB8AC3E}">
        <p14:creationId xmlns:p14="http://schemas.microsoft.com/office/powerpoint/2010/main" val="2559826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CCE8FD-40DF-43AB-8128-F42F85E0E982}" type="datetimeFigureOut">
              <a:rPr lang="en-US" smtClean="0"/>
              <a:t>10/26/2025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22E29A-C767-4ED9-876E-6A9C6295974B}" type="slidenum">
              <a:rPr lang="en-US" smtClean="0"/>
              <a:t>‹#›</a:t>
            </a:fld>
            <a:endParaRPr lang="en-US"/>
          </a:p>
        </p:txBody>
      </p:sp>
    </p:spTree>
    <p:extLst>
      <p:ext uri="{BB962C8B-B14F-4D97-AF65-F5344CB8AC3E}">
        <p14:creationId xmlns:p14="http://schemas.microsoft.com/office/powerpoint/2010/main" val="189339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95CCE8FD-40DF-43AB-8128-F42F85E0E982}"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2E29A-C767-4ED9-876E-6A9C6295974B}" type="slidenum">
              <a:rPr lang="en-US" smtClean="0"/>
              <a:t>‹#›</a:t>
            </a:fld>
            <a:endParaRPr lang="en-US"/>
          </a:p>
        </p:txBody>
      </p:sp>
    </p:spTree>
    <p:extLst>
      <p:ext uri="{BB962C8B-B14F-4D97-AF65-F5344CB8AC3E}">
        <p14:creationId xmlns:p14="http://schemas.microsoft.com/office/powerpoint/2010/main" val="1366325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95CCE8FD-40DF-43AB-8128-F42F85E0E982}" type="datetimeFigureOut">
              <a:rPr lang="en-US" smtClean="0"/>
              <a:t>10/26/2025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2E29A-C767-4ED9-876E-6A9C6295974B}" type="slidenum">
              <a:rPr lang="en-US" smtClean="0"/>
              <a:t>‹#›</a:t>
            </a:fld>
            <a:endParaRPr lang="en-US"/>
          </a:p>
        </p:txBody>
      </p:sp>
    </p:spTree>
    <p:extLst>
      <p:ext uri="{BB962C8B-B14F-4D97-AF65-F5344CB8AC3E}">
        <p14:creationId xmlns:p14="http://schemas.microsoft.com/office/powerpoint/2010/main" val="951637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95CCE8FD-40DF-43AB-8128-F42F85E0E982}" type="datetimeFigureOut">
              <a:rPr lang="en-US" smtClean="0"/>
              <a:t>10/26/2025</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D122E29A-C767-4ED9-876E-6A9C6295974B}" type="slidenum">
              <a:rPr lang="en-US" smtClean="0"/>
              <a:t>‹#›</a:t>
            </a:fld>
            <a:endParaRPr lang="en-US"/>
          </a:p>
        </p:txBody>
      </p:sp>
    </p:spTree>
    <p:extLst>
      <p:ext uri="{BB962C8B-B14F-4D97-AF65-F5344CB8AC3E}">
        <p14:creationId xmlns:p14="http://schemas.microsoft.com/office/powerpoint/2010/main" val="34332610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g"/><Relationship Id="rId10" Type="http://schemas.openxmlformats.org/officeDocument/2006/relationships/image" Target="../media/image34.bin"/><Relationship Id="rId4" Type="http://schemas.openxmlformats.org/officeDocument/2006/relationships/image" Target="../media/image28.bin"/><Relationship Id="rId9"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7" Type="http://schemas.microsoft.com/office/2007/relationships/hdphoto" Target="../media/hdphoto1.wdp"/><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jpeg"/><Relationship Id="rId3" Type="http://schemas.openxmlformats.org/officeDocument/2006/relationships/image" Target="../media/image50.jpeg"/><Relationship Id="rId7" Type="http://schemas.openxmlformats.org/officeDocument/2006/relationships/image" Target="../media/image54.jpeg"/><Relationship Id="rId12"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3.jpeg"/><Relationship Id="rId11" Type="http://schemas.openxmlformats.org/officeDocument/2006/relationships/image" Target="../media/image58.jpeg"/><Relationship Id="rId5" Type="http://schemas.openxmlformats.org/officeDocument/2006/relationships/image" Target="../media/image52.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jpeg"/><Relationship Id="rId14" Type="http://schemas.openxmlformats.org/officeDocument/2006/relationships/image" Target="../media/image6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hyperlink" Target="https://slidechef.net/templates/free-google-slides-thank-you-slide/" TargetMode="External"/><Relationship Id="rId2" Type="http://schemas.openxmlformats.org/officeDocument/2006/relationships/image" Target="../media/image9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sign&#10;&#10;Description automatically generated">
            <a:extLst>
              <a:ext uri="{FF2B5EF4-FFF2-40B4-BE49-F238E27FC236}">
                <a16:creationId xmlns:a16="http://schemas.microsoft.com/office/drawing/2014/main" id="{AA4CE083-0C8F-BB33-CFE7-678876E314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9500"/>
            <a:ext cx="18288000" cy="8128000"/>
          </a:xfrm>
          <a:prstGeom prst="rect">
            <a:avLst/>
          </a:prstGeom>
        </p:spPr>
      </p:pic>
      <p:pic>
        <p:nvPicPr>
          <p:cNvPr id="3" name="Picture 2" descr="A logo with a green and blue logo&#10;&#10;Description automatically generated">
            <a:extLst>
              <a:ext uri="{FF2B5EF4-FFF2-40B4-BE49-F238E27FC236}">
                <a16:creationId xmlns:a16="http://schemas.microsoft.com/office/drawing/2014/main" id="{F3F83AF8-4950-E7CC-8A6B-87CABDE9F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6948" y="1670329"/>
            <a:ext cx="2254103" cy="1257907"/>
          </a:xfrm>
          <a:prstGeom prst="rect">
            <a:avLst/>
          </a:prstGeom>
        </p:spPr>
      </p:pic>
    </p:spTree>
    <p:extLst>
      <p:ext uri="{BB962C8B-B14F-4D97-AF65-F5344CB8AC3E}">
        <p14:creationId xmlns:p14="http://schemas.microsoft.com/office/powerpoint/2010/main" val="2631860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71953" y="538490"/>
            <a:ext cx="8183651" cy="707886"/>
          </a:xfrm>
          <a:prstGeom prst="rect">
            <a:avLst/>
          </a:prstGeom>
        </p:spPr>
        <p:txBody>
          <a:bodyPr wrap="none">
            <a:spAutoFit/>
          </a:bodyPr>
          <a:lstStyle/>
          <a:p>
            <a:r>
              <a:rPr lang="en-GB" sz="4000" b="1" dirty="0" err="1">
                <a:solidFill>
                  <a:srgbClr val="7030A0"/>
                </a:solidFill>
                <a:latin typeface="Kalpurush" panose="02000600000000000000" pitchFamily="2" charset="0"/>
                <a:ea typeface="IBM Plex Sans"/>
                <a:cs typeface="Kalpurush" panose="02000600000000000000" pitchFamily="2" charset="0"/>
                <a:sym typeface="IBM Plex Sans"/>
              </a:rPr>
              <a:t>বর্তমান</a:t>
            </a:r>
            <a:r>
              <a:rPr lang="en-GB" sz="4000" b="1" dirty="0">
                <a:solidFill>
                  <a:srgbClr val="7030A0"/>
                </a:solidFill>
                <a:latin typeface="Kalpurush" panose="02000600000000000000" pitchFamily="2" charset="0"/>
                <a:ea typeface="IBM Plex Sans"/>
                <a:cs typeface="Kalpurush" panose="02000600000000000000" pitchFamily="2" charset="0"/>
                <a:sym typeface="IBM Plex Sans"/>
              </a:rPr>
              <a:t> </a:t>
            </a:r>
            <a:r>
              <a:rPr lang="en-GB" sz="4000" b="1" dirty="0" err="1">
                <a:solidFill>
                  <a:srgbClr val="7030A0"/>
                </a:solidFill>
                <a:latin typeface="Kalpurush" panose="02000600000000000000" pitchFamily="2" charset="0"/>
                <a:ea typeface="IBM Plex Sans"/>
                <a:cs typeface="Kalpurush" panose="02000600000000000000" pitchFamily="2" charset="0"/>
                <a:sym typeface="IBM Plex Sans"/>
              </a:rPr>
              <a:t>গবেষণার</a:t>
            </a:r>
            <a:r>
              <a:rPr lang="en-GB" sz="4000" b="1" dirty="0">
                <a:solidFill>
                  <a:srgbClr val="7030A0"/>
                </a:solidFill>
                <a:latin typeface="Kalpurush" panose="02000600000000000000" pitchFamily="2" charset="0"/>
                <a:ea typeface="IBM Plex Sans"/>
                <a:cs typeface="Kalpurush" panose="02000600000000000000" pitchFamily="2" charset="0"/>
                <a:sym typeface="IBM Plex Sans"/>
              </a:rPr>
              <a:t> </a:t>
            </a:r>
            <a:r>
              <a:rPr lang="en-GB" sz="4000" b="1" dirty="0" err="1">
                <a:solidFill>
                  <a:srgbClr val="7030A0"/>
                </a:solidFill>
                <a:latin typeface="Kalpurush" panose="02000600000000000000" pitchFamily="2" charset="0"/>
                <a:ea typeface="IBM Plex Sans"/>
                <a:cs typeface="Kalpurush" panose="02000600000000000000" pitchFamily="2" charset="0"/>
                <a:sym typeface="IBM Plex Sans"/>
              </a:rPr>
              <a:t>ডিজাইন</a:t>
            </a:r>
            <a:r>
              <a:rPr lang="en-GB" sz="4000" b="1" dirty="0">
                <a:solidFill>
                  <a:srgbClr val="7030A0"/>
                </a:solidFill>
                <a:latin typeface="Kalpurush" panose="02000600000000000000" pitchFamily="2" charset="0"/>
                <a:ea typeface="IBM Plex Sans"/>
                <a:cs typeface="Kalpurush" panose="02000600000000000000" pitchFamily="2" charset="0"/>
                <a:sym typeface="IBM Plex Sans"/>
              </a:rPr>
              <a:t> (Study Design)</a:t>
            </a:r>
            <a:endParaRPr lang="en-US" sz="4000" b="1" dirty="0">
              <a:solidFill>
                <a:srgbClr val="7030A0"/>
              </a:solidFill>
              <a:latin typeface="Kalpurush" panose="02000600000000000000" pitchFamily="2" charset="0"/>
              <a:cs typeface="Kalpurush" panose="02000600000000000000" pitchFamily="2" charset="0"/>
            </a:endParaRPr>
          </a:p>
        </p:txBody>
      </p:sp>
      <p:pic>
        <p:nvPicPr>
          <p:cNvPr id="5" name="Picture 4">
            <a:extLst>
              <a:ext uri="{FF2B5EF4-FFF2-40B4-BE49-F238E27FC236}">
                <a16:creationId xmlns:a16="http://schemas.microsoft.com/office/drawing/2014/main" id="{9BDF70B4-459C-53F7-63F7-FFC80B64F34D}"/>
              </a:ext>
            </a:extLst>
          </p:cNvPr>
          <p:cNvPicPr>
            <a:picLocks noChangeAspect="1"/>
          </p:cNvPicPr>
          <p:nvPr/>
        </p:nvPicPr>
        <p:blipFill>
          <a:blip r:embed="rId3"/>
          <a:stretch>
            <a:fillRect/>
          </a:stretch>
        </p:blipFill>
        <p:spPr>
          <a:xfrm>
            <a:off x="4071257" y="1246376"/>
            <a:ext cx="9557657" cy="8815048"/>
          </a:xfrm>
          <a:prstGeom prst="rect">
            <a:avLst/>
          </a:prstGeom>
        </p:spPr>
      </p:pic>
    </p:spTree>
    <p:extLst>
      <p:ext uri="{BB962C8B-B14F-4D97-AF65-F5344CB8AC3E}">
        <p14:creationId xmlns:p14="http://schemas.microsoft.com/office/powerpoint/2010/main" val="3986572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41F704-5B2C-2805-93B8-222E28B9546C}"/>
              </a:ext>
            </a:extLst>
          </p:cNvPr>
          <p:cNvSpPr txBox="1"/>
          <p:nvPr/>
        </p:nvSpPr>
        <p:spPr>
          <a:xfrm>
            <a:off x="5628640" y="312432"/>
            <a:ext cx="9144000" cy="646331"/>
          </a:xfrm>
          <a:prstGeom prst="rect">
            <a:avLst/>
          </a:prstGeom>
          <a:noFill/>
        </p:spPr>
        <p:txBody>
          <a:bodyPr wrap="square">
            <a:spAutoFit/>
          </a:bodyPr>
          <a:lstStyle/>
          <a:p>
            <a:r>
              <a:rPr lang="en-US" sz="3600" b="1" dirty="0" err="1">
                <a:effectLst/>
                <a:latin typeface="Kalpurush" panose="02000600000000000000" pitchFamily="2" charset="0"/>
                <a:ea typeface="MS Mincho" panose="02020609040205080304" pitchFamily="49" charset="-128"/>
                <a:cs typeface="Kalpurush" panose="02000600000000000000" pitchFamily="2" charset="0"/>
              </a:rPr>
              <a:t>বিভিন্ন</a:t>
            </a:r>
            <a:r>
              <a:rPr lang="en-US" sz="3600" b="1" dirty="0">
                <a:effectLst/>
                <a:latin typeface="Kalpurush" panose="02000600000000000000" pitchFamily="2" charset="0"/>
                <a:ea typeface="MS Mincho" panose="02020609040205080304" pitchFamily="49" charset="-128"/>
                <a:cs typeface="Kalpurush" panose="02000600000000000000" pitchFamily="2" charset="0"/>
              </a:rPr>
              <a:t> </a:t>
            </a:r>
            <a:r>
              <a:rPr lang="en-US" sz="3600" b="1" dirty="0" err="1">
                <a:effectLst/>
                <a:latin typeface="Kalpurush" panose="02000600000000000000" pitchFamily="2" charset="0"/>
                <a:ea typeface="MS Mincho" panose="02020609040205080304" pitchFamily="49" charset="-128"/>
                <a:cs typeface="Kalpurush" panose="02000600000000000000" pitchFamily="2" charset="0"/>
              </a:rPr>
              <a:t>ইট</a:t>
            </a:r>
            <a:r>
              <a:rPr lang="en-US" sz="3600" b="1" dirty="0">
                <a:effectLst/>
                <a:latin typeface="Kalpurush" panose="02000600000000000000" pitchFamily="2" charset="0"/>
                <a:ea typeface="MS Mincho" panose="02020609040205080304" pitchFamily="49" charset="-128"/>
                <a:cs typeface="Kalpurush" panose="02000600000000000000" pitchFamily="2" charset="0"/>
              </a:rPr>
              <a:t> </a:t>
            </a:r>
            <a:r>
              <a:rPr lang="en-US" sz="3600" b="1" dirty="0" err="1">
                <a:effectLst/>
                <a:latin typeface="Kalpurush" panose="02000600000000000000" pitchFamily="2" charset="0"/>
                <a:ea typeface="MS Mincho" panose="02020609040205080304" pitchFamily="49" charset="-128"/>
                <a:cs typeface="Kalpurush" panose="02000600000000000000" pitchFamily="2" charset="0"/>
              </a:rPr>
              <a:t>তৈরির</a:t>
            </a:r>
            <a:r>
              <a:rPr lang="en-US" sz="3600" b="1" dirty="0">
                <a:effectLst/>
                <a:latin typeface="Kalpurush" panose="02000600000000000000" pitchFamily="2" charset="0"/>
                <a:ea typeface="MS Mincho" panose="02020609040205080304" pitchFamily="49" charset="-128"/>
                <a:cs typeface="Kalpurush" panose="02000600000000000000" pitchFamily="2" charset="0"/>
              </a:rPr>
              <a:t> </a:t>
            </a:r>
            <a:r>
              <a:rPr lang="en-US" sz="3600" b="1" dirty="0" err="1">
                <a:effectLst/>
                <a:latin typeface="Kalpurush" panose="02000600000000000000" pitchFamily="2" charset="0"/>
                <a:ea typeface="MS Mincho" panose="02020609040205080304" pitchFamily="49" charset="-128"/>
                <a:cs typeface="Kalpurush" panose="02000600000000000000" pitchFamily="2" charset="0"/>
              </a:rPr>
              <a:t>প্রযুক্তির</a:t>
            </a:r>
            <a:r>
              <a:rPr lang="en-US" sz="3600" b="1" dirty="0">
                <a:effectLst/>
                <a:latin typeface="Kalpurush" panose="02000600000000000000" pitchFamily="2" charset="0"/>
                <a:ea typeface="MS Mincho" panose="02020609040205080304" pitchFamily="49" charset="-128"/>
                <a:cs typeface="Kalpurush" panose="02000600000000000000" pitchFamily="2" charset="0"/>
              </a:rPr>
              <a:t> </a:t>
            </a:r>
            <a:r>
              <a:rPr lang="en-US" sz="3600" b="1" dirty="0" err="1">
                <a:effectLst/>
                <a:latin typeface="Kalpurush" panose="02000600000000000000" pitchFamily="2" charset="0"/>
                <a:ea typeface="MS Mincho" panose="02020609040205080304" pitchFamily="49" charset="-128"/>
                <a:cs typeface="Kalpurush" panose="02000600000000000000" pitchFamily="2" charset="0"/>
              </a:rPr>
              <a:t>তুলনামূলক</a:t>
            </a:r>
            <a:r>
              <a:rPr lang="en-US" sz="3600" b="1" dirty="0">
                <a:effectLst/>
                <a:latin typeface="Kalpurush" panose="02000600000000000000" pitchFamily="2" charset="0"/>
                <a:ea typeface="MS Mincho" panose="02020609040205080304" pitchFamily="49" charset="-128"/>
                <a:cs typeface="Kalpurush" panose="02000600000000000000" pitchFamily="2" charset="0"/>
              </a:rPr>
              <a:t> </a:t>
            </a:r>
            <a:r>
              <a:rPr lang="en-US" sz="3600" b="1" dirty="0" err="1">
                <a:effectLst/>
                <a:latin typeface="Kalpurush" panose="02000600000000000000" pitchFamily="2" charset="0"/>
                <a:ea typeface="MS Mincho" panose="02020609040205080304" pitchFamily="49" charset="-128"/>
                <a:cs typeface="Kalpurush" panose="02000600000000000000" pitchFamily="2" charset="0"/>
              </a:rPr>
              <a:t>বিশ্লেষণ</a:t>
            </a:r>
            <a:endParaRPr lang="en-US" sz="3600" b="1" dirty="0">
              <a:latin typeface="Kalpurush" panose="02000600000000000000" pitchFamily="2" charset="0"/>
              <a:cs typeface="Kalpurush" panose="02000600000000000000" pitchFamily="2" charset="0"/>
            </a:endParaRPr>
          </a:p>
        </p:txBody>
      </p:sp>
      <p:graphicFrame>
        <p:nvGraphicFramePr>
          <p:cNvPr id="3" name="Table 2">
            <a:extLst>
              <a:ext uri="{FF2B5EF4-FFF2-40B4-BE49-F238E27FC236}">
                <a16:creationId xmlns:a16="http://schemas.microsoft.com/office/drawing/2014/main" id="{65A63714-58A7-5817-0B84-72227EDBC8DA}"/>
              </a:ext>
            </a:extLst>
          </p:cNvPr>
          <p:cNvGraphicFramePr>
            <a:graphicFrameLocks noGrp="1"/>
          </p:cNvGraphicFramePr>
          <p:nvPr>
            <p:extLst>
              <p:ext uri="{D42A27DB-BD31-4B8C-83A1-F6EECF244321}">
                <p14:modId xmlns:p14="http://schemas.microsoft.com/office/powerpoint/2010/main" val="152960375"/>
              </p:ext>
            </p:extLst>
          </p:nvPr>
        </p:nvGraphicFramePr>
        <p:xfrm>
          <a:off x="824590" y="1222420"/>
          <a:ext cx="16463948" cy="7964112"/>
        </p:xfrm>
        <a:graphic>
          <a:graphicData uri="http://schemas.openxmlformats.org/drawingml/2006/table">
            <a:tbl>
              <a:tblPr/>
              <a:tblGrid>
                <a:gridCol w="3253870">
                  <a:extLst>
                    <a:ext uri="{9D8B030D-6E8A-4147-A177-3AD203B41FA5}">
                      <a16:colId xmlns:a16="http://schemas.microsoft.com/office/drawing/2014/main" val="860867016"/>
                    </a:ext>
                  </a:extLst>
                </a:gridCol>
                <a:gridCol w="4739145">
                  <a:extLst>
                    <a:ext uri="{9D8B030D-6E8A-4147-A177-3AD203B41FA5}">
                      <a16:colId xmlns:a16="http://schemas.microsoft.com/office/drawing/2014/main" val="648471502"/>
                    </a:ext>
                  </a:extLst>
                </a:gridCol>
                <a:gridCol w="4354946">
                  <a:extLst>
                    <a:ext uri="{9D8B030D-6E8A-4147-A177-3AD203B41FA5}">
                      <a16:colId xmlns:a16="http://schemas.microsoft.com/office/drawing/2014/main" val="2022512842"/>
                    </a:ext>
                  </a:extLst>
                </a:gridCol>
                <a:gridCol w="4115987">
                  <a:extLst>
                    <a:ext uri="{9D8B030D-6E8A-4147-A177-3AD203B41FA5}">
                      <a16:colId xmlns:a16="http://schemas.microsoft.com/office/drawing/2014/main" val="1697224121"/>
                    </a:ext>
                  </a:extLst>
                </a:gridCol>
              </a:tblGrid>
              <a:tr h="789237">
                <a:tc>
                  <a:txBody>
                    <a:bodyPr/>
                    <a:lstStyle/>
                    <a:p>
                      <a:pPr>
                        <a:buNone/>
                      </a:pPr>
                      <a:r>
                        <a:rPr lang="bn-BD" sz="3200" b="1">
                          <a:latin typeface="Kalpurush" panose="02000600000000000000" pitchFamily="2" charset="0"/>
                          <a:cs typeface="Kalpurush" panose="02000600000000000000" pitchFamily="2" charset="0"/>
                        </a:rPr>
                        <a:t>প্রযুক্তি</a:t>
                      </a:r>
                      <a:endParaRPr lang="bn-BD" sz="32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b="1">
                          <a:latin typeface="Kalpurush" panose="02000600000000000000" pitchFamily="2" charset="0"/>
                          <a:cs typeface="Kalpurush" panose="02000600000000000000" pitchFamily="2" charset="0"/>
                        </a:rPr>
                        <a:t>জ্বালানি নির্ভরতা</a:t>
                      </a:r>
                      <a:endParaRPr lang="bn-BD" sz="32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b="1">
                          <a:latin typeface="Kalpurush" panose="02000600000000000000" pitchFamily="2" charset="0"/>
                          <a:cs typeface="Kalpurush" panose="02000600000000000000" pitchFamily="2" charset="0"/>
                        </a:rPr>
                        <a:t>পরিবেশে প্রভাব</a:t>
                      </a:r>
                      <a:endParaRPr lang="bn-BD" sz="32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b="1">
                          <a:latin typeface="Kalpurush" panose="02000600000000000000" pitchFamily="2" charset="0"/>
                          <a:cs typeface="Kalpurush" panose="02000600000000000000" pitchFamily="2" charset="0"/>
                        </a:rPr>
                        <a:t>সামাজিক প্রভাব</a:t>
                      </a:r>
                      <a:endParaRPr lang="bn-BD" sz="32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1905045"/>
                  </a:ext>
                </a:extLst>
              </a:tr>
              <a:tr h="1434975">
                <a:tc>
                  <a:txBody>
                    <a:bodyPr/>
                    <a:lstStyle/>
                    <a:p>
                      <a:pPr>
                        <a:buNone/>
                      </a:pPr>
                      <a:r>
                        <a:rPr lang="en-US" sz="3200" b="1" dirty="0">
                          <a:latin typeface="Kalpurush" panose="02000600000000000000" pitchFamily="2" charset="0"/>
                          <a:cs typeface="Kalpurush" panose="02000600000000000000" pitchFamily="2" charset="0"/>
                        </a:rPr>
                        <a:t>FCK</a:t>
                      </a:r>
                      <a:endParaRPr lang="en-US" sz="3200" dirty="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a:latin typeface="Kalpurush" panose="02000600000000000000" pitchFamily="2" charset="0"/>
                          <a:cs typeface="Kalpurush" panose="02000600000000000000" pitchFamily="2" charset="0"/>
                        </a:rPr>
                        <a:t>কয়লার উপর সম্পূর্ণ নির্ভরশীল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3200">
                          <a:latin typeface="Kalpurush" panose="02000600000000000000" pitchFamily="2" charset="0"/>
                          <a:cs typeface="Kalpurush" panose="02000600000000000000" pitchFamily="2" charset="0"/>
                        </a:rPr>
                        <a:t>CO₂ </a:t>
                      </a:r>
                      <a:r>
                        <a:rPr lang="bn-BD" sz="3200">
                          <a:latin typeface="Kalpurush" panose="02000600000000000000" pitchFamily="2" charset="0"/>
                          <a:cs typeface="Kalpurush" panose="02000600000000000000" pitchFamily="2" charset="0"/>
                        </a:rPr>
                        <a:t>নির্গমন বেশি, ধোঁয়া ও ধূলা দূষণ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a:latin typeface="Kalpurush" panose="02000600000000000000" pitchFamily="2" charset="0"/>
                          <a:cs typeface="Kalpurush" panose="02000600000000000000" pitchFamily="2" charset="0"/>
                        </a:rPr>
                        <a:t>শ্রমিকদের স্বাস্থ্যঝুঁকি ও পরিবেশের ক্ষতি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22554224"/>
                  </a:ext>
                </a:extLst>
              </a:tr>
              <a:tr h="1434975">
                <a:tc>
                  <a:txBody>
                    <a:bodyPr/>
                    <a:lstStyle/>
                    <a:p>
                      <a:pPr>
                        <a:buNone/>
                      </a:pPr>
                      <a:r>
                        <a:rPr lang="bn-BD" sz="3200" b="1">
                          <a:latin typeface="Kalpurush" panose="02000600000000000000" pitchFamily="2" charset="0"/>
                          <a:cs typeface="Kalpurush" panose="02000600000000000000" pitchFamily="2" charset="0"/>
                        </a:rPr>
                        <a:t>জিগজ্যাগ</a:t>
                      </a:r>
                      <a:endParaRPr lang="bn-BD" sz="32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a:latin typeface="Kalpurush" panose="02000600000000000000" pitchFamily="2" charset="0"/>
                          <a:cs typeface="Kalpurush" panose="02000600000000000000" pitchFamily="2" charset="0"/>
                        </a:rPr>
                        <a:t>কয়লার ব্যবহার তুলনামূলক কম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a:latin typeface="Kalpurush" panose="02000600000000000000" pitchFamily="2" charset="0"/>
                          <a:cs typeface="Kalpurush" panose="02000600000000000000" pitchFamily="2" charset="0"/>
                        </a:rPr>
                        <a:t>নির্গমন কম (৩০–৪০%), বায়ুদূষণ কমে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dirty="0">
                          <a:latin typeface="Kalpurush" panose="02000600000000000000" pitchFamily="2" charset="0"/>
                          <a:cs typeface="Kalpurush" panose="02000600000000000000" pitchFamily="2" charset="0"/>
                        </a:rPr>
                        <a:t>কর্মসংস্থান বজায় থাকে, স্বাস্থ্য উন্নত</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3043295"/>
                  </a:ext>
                </a:extLst>
              </a:tr>
              <a:tr h="1434975">
                <a:tc>
                  <a:txBody>
                    <a:bodyPr/>
                    <a:lstStyle/>
                    <a:p>
                      <a:pPr>
                        <a:buNone/>
                      </a:pPr>
                      <a:r>
                        <a:rPr lang="en-US" sz="3200" b="1">
                          <a:latin typeface="Kalpurush" panose="02000600000000000000" pitchFamily="2" charset="0"/>
                          <a:cs typeface="Kalpurush" panose="02000600000000000000" pitchFamily="2" charset="0"/>
                        </a:rPr>
                        <a:t>HHK</a:t>
                      </a:r>
                      <a:endParaRPr lang="en-US" sz="32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dirty="0">
                          <a:latin typeface="Kalpurush" panose="02000600000000000000" pitchFamily="2" charset="0"/>
                          <a:cs typeface="Kalpurush" panose="02000600000000000000" pitchFamily="2" charset="0"/>
                        </a:rPr>
                        <a:t>আধুনিক পদ্ধতিতে জ্বালানি দক্ষ ব্যবহার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a:latin typeface="Kalpurush" panose="02000600000000000000" pitchFamily="2" charset="0"/>
                          <a:cs typeface="Kalpurush" panose="02000600000000000000" pitchFamily="2" charset="0"/>
                        </a:rPr>
                        <a:t>নির্গমন কম, ধোঁয়া ও ধূলা কম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a:latin typeface="Kalpurush" panose="02000600000000000000" pitchFamily="2" charset="0"/>
                          <a:cs typeface="Kalpurush" panose="02000600000000000000" pitchFamily="2" charset="0"/>
                        </a:rPr>
                        <a:t>শ্রমিকদের নিরাপত্তা বেশি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3661385"/>
                  </a:ext>
                </a:extLst>
              </a:tr>
              <a:tr h="1434975">
                <a:tc>
                  <a:txBody>
                    <a:bodyPr/>
                    <a:lstStyle/>
                    <a:p>
                      <a:pPr>
                        <a:buNone/>
                      </a:pPr>
                      <a:r>
                        <a:rPr lang="bn-BD" sz="3200" b="1">
                          <a:latin typeface="Kalpurush" panose="02000600000000000000" pitchFamily="2" charset="0"/>
                          <a:cs typeface="Kalpurush" panose="02000600000000000000" pitchFamily="2" charset="0"/>
                        </a:rPr>
                        <a:t>টানেল কিলন</a:t>
                      </a:r>
                      <a:endParaRPr lang="bn-BD" sz="32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dirty="0">
                          <a:latin typeface="Kalpurush" panose="02000600000000000000" pitchFamily="2" charset="0"/>
                          <a:cs typeface="Kalpurush" panose="02000600000000000000" pitchFamily="2" charset="0"/>
                        </a:rPr>
                        <a:t>স্বয়ংক্রিয় নিয়ন্ত্রণে জ্বালানি ব্যবহার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a:latin typeface="Kalpurush" panose="02000600000000000000" pitchFamily="2" charset="0"/>
                          <a:cs typeface="Kalpurush" panose="02000600000000000000" pitchFamily="2" charset="0"/>
                        </a:rPr>
                        <a:t>নির্গমন খুব কম, পরিবেশবান্ধব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a:latin typeface="Kalpurush" panose="02000600000000000000" pitchFamily="2" charset="0"/>
                          <a:cs typeface="Kalpurush" panose="02000600000000000000" pitchFamily="2" charset="0"/>
                        </a:rPr>
                        <a:t>প্রযুক্তি নির্ভর কর্মসংস্থান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90538084"/>
                  </a:ext>
                </a:extLst>
              </a:tr>
              <a:tr h="1434975">
                <a:tc>
                  <a:txBody>
                    <a:bodyPr/>
                    <a:lstStyle/>
                    <a:p>
                      <a:pPr>
                        <a:buNone/>
                      </a:pPr>
                      <a:r>
                        <a:rPr lang="bn-BD" sz="3200" b="1">
                          <a:latin typeface="Kalpurush" panose="02000600000000000000" pitchFamily="2" charset="0"/>
                          <a:cs typeface="Kalpurush" panose="02000600000000000000" pitchFamily="2" charset="0"/>
                        </a:rPr>
                        <a:t>নন-বার্ন (</a:t>
                      </a:r>
                      <a:r>
                        <a:rPr lang="en-US" sz="3200" b="1">
                          <a:latin typeface="Kalpurush" panose="02000600000000000000" pitchFamily="2" charset="0"/>
                          <a:cs typeface="Kalpurush" panose="02000600000000000000" pitchFamily="2" charset="0"/>
                        </a:rPr>
                        <a:t>Non-fired)</a:t>
                      </a:r>
                      <a:endParaRPr lang="en-US" sz="32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a:latin typeface="Kalpurush" panose="02000600000000000000" pitchFamily="2" charset="0"/>
                          <a:cs typeface="Kalpurush" panose="02000600000000000000" pitchFamily="2" charset="0"/>
                        </a:rPr>
                        <a:t>কয়লা লাগে না, সিমেন্ট ও বালিভিত্তিক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3200">
                          <a:latin typeface="Kalpurush" panose="02000600000000000000" pitchFamily="2" charset="0"/>
                          <a:cs typeface="Kalpurush" panose="02000600000000000000" pitchFamily="2" charset="0"/>
                        </a:rPr>
                        <a:t>CO₂ </a:t>
                      </a:r>
                      <a:r>
                        <a:rPr lang="bn-BD" sz="3200">
                          <a:latin typeface="Kalpurush" panose="02000600000000000000" pitchFamily="2" charset="0"/>
                          <a:cs typeface="Kalpurush" panose="02000600000000000000" pitchFamily="2" charset="0"/>
                        </a:rPr>
                        <a:t>নির্গমন প্রায় শূন্য</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200" dirty="0">
                          <a:latin typeface="Kalpurush" panose="02000600000000000000" pitchFamily="2" charset="0"/>
                          <a:cs typeface="Kalpurush" panose="02000600000000000000" pitchFamily="2" charset="0"/>
                        </a:rPr>
                        <a:t>সম্পূর্ণ স্বাস্থ্য ও পরিবেশবান্ধব</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8869159"/>
                  </a:ext>
                </a:extLst>
              </a:tr>
            </a:tbl>
          </a:graphicData>
        </a:graphic>
      </p:graphicFrame>
    </p:spTree>
    <p:extLst>
      <p:ext uri="{BB962C8B-B14F-4D97-AF65-F5344CB8AC3E}">
        <p14:creationId xmlns:p14="http://schemas.microsoft.com/office/powerpoint/2010/main" val="2855582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8304" y="5211517"/>
            <a:ext cx="6437046" cy="465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s-IN" dirty="0">
                <a:solidFill>
                  <a:prstClr val="white"/>
                </a:solidFill>
                <a:latin typeface="Kalpurush" panose="02000600000000000000" pitchFamily="2" charset="0"/>
                <a:cs typeface="Kalpurush" panose="02000600000000000000" pitchFamily="2" charset="0"/>
              </a:rPr>
              <a:t>বন উজাড়</a:t>
            </a:r>
            <a:endParaRPr lang="en-US" dirty="0">
              <a:solidFill>
                <a:prstClr val="white"/>
              </a:solidFill>
              <a:latin typeface="Kalpurush" panose="02000600000000000000" pitchFamily="2" charset="0"/>
              <a:cs typeface="Kalpurush" panose="02000600000000000000" pitchFamily="2" charset="0"/>
            </a:endParaRPr>
          </a:p>
        </p:txBody>
      </p:sp>
      <p:pic>
        <p:nvPicPr>
          <p:cNvPr id="3" name="Picture 4" descr="http://www.sos-arsenic.net/images/brick.jpg"/>
          <p:cNvPicPr>
            <a:picLocks noChangeAspect="1" noChangeArrowheads="1"/>
          </p:cNvPicPr>
          <p:nvPr/>
        </p:nvPicPr>
        <p:blipFill>
          <a:blip r:embed="rId3"/>
          <a:srcRect/>
          <a:stretch>
            <a:fillRect/>
          </a:stretch>
        </p:blipFill>
        <p:spPr bwMode="auto">
          <a:xfrm>
            <a:off x="2078304" y="889815"/>
            <a:ext cx="6437046" cy="4261207"/>
          </a:xfrm>
          <a:prstGeom prst="rect">
            <a:avLst/>
          </a:prstGeom>
          <a:noFill/>
        </p:spPr>
      </p:pic>
      <p:pic>
        <p:nvPicPr>
          <p:cNvPr id="5" name="Picture 2" descr="C:\Users\hasan\Desktop\brick\201451713451554248_8.jpg"/>
          <p:cNvPicPr>
            <a:picLocks noChangeAspect="1" noChangeArrowheads="1"/>
          </p:cNvPicPr>
          <p:nvPr/>
        </p:nvPicPr>
        <p:blipFill>
          <a:blip r:embed="rId4"/>
          <a:srcRect/>
          <a:stretch>
            <a:fillRect/>
          </a:stretch>
        </p:blipFill>
        <p:spPr bwMode="auto">
          <a:xfrm>
            <a:off x="8736002" y="933929"/>
            <a:ext cx="6256029" cy="4277588"/>
          </a:xfrm>
          <a:prstGeom prst="rect">
            <a:avLst/>
          </a:prstGeom>
          <a:noFill/>
        </p:spPr>
      </p:pic>
      <p:sp>
        <p:nvSpPr>
          <p:cNvPr id="7" name="Rectangle 6"/>
          <p:cNvSpPr/>
          <p:nvPr/>
        </p:nvSpPr>
        <p:spPr>
          <a:xfrm>
            <a:off x="8736003" y="5294556"/>
            <a:ext cx="6256028" cy="442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latin typeface="Kalpurush" panose="02000600000000000000" pitchFamily="2" charset="0"/>
                <a:cs typeface="Kalpurush" panose="02000600000000000000" pitchFamily="2" charset="0"/>
              </a:rPr>
              <a:t> </a:t>
            </a:r>
            <a:r>
              <a:rPr lang="as-IN" dirty="0">
                <a:solidFill>
                  <a:prstClr val="white"/>
                </a:solidFill>
                <a:latin typeface="Kalpurush" panose="02000600000000000000" pitchFamily="2" charset="0"/>
                <a:cs typeface="Kalpurush" panose="02000600000000000000" pitchFamily="2" charset="0"/>
              </a:rPr>
              <a:t>শুকনো মৌসুম</a:t>
            </a:r>
            <a:endParaRPr lang="en-US" dirty="0">
              <a:solidFill>
                <a:prstClr val="white"/>
              </a:solidFill>
              <a:latin typeface="Kalpurush" panose="02000600000000000000" pitchFamily="2" charset="0"/>
              <a:cs typeface="Kalpurush" panose="02000600000000000000" pitchFamily="2" charset="0"/>
            </a:endParaRPr>
          </a:p>
        </p:txBody>
      </p:sp>
      <p:pic>
        <p:nvPicPr>
          <p:cNvPr id="8" name="Picture 2" descr="C:\Users\hasan\Desktop\brick\2014517134515241177_8.jpg"/>
          <p:cNvPicPr>
            <a:picLocks noChangeAspect="1" noChangeArrowheads="1"/>
          </p:cNvPicPr>
          <p:nvPr/>
        </p:nvPicPr>
        <p:blipFill>
          <a:blip r:embed="rId5"/>
          <a:srcRect/>
          <a:stretch>
            <a:fillRect/>
          </a:stretch>
        </p:blipFill>
        <p:spPr bwMode="auto">
          <a:xfrm>
            <a:off x="2078304" y="5737395"/>
            <a:ext cx="6437046" cy="3874082"/>
          </a:xfrm>
          <a:prstGeom prst="rect">
            <a:avLst/>
          </a:prstGeom>
          <a:noFill/>
        </p:spPr>
      </p:pic>
      <p:pic>
        <p:nvPicPr>
          <p:cNvPr id="9" name="Picture 2" descr="C:\Users\hasan\Desktop\brick\2014517134515398753_8.jpg"/>
          <p:cNvPicPr>
            <a:picLocks noChangeAspect="1" noChangeArrowheads="1"/>
          </p:cNvPicPr>
          <p:nvPr/>
        </p:nvPicPr>
        <p:blipFill>
          <a:blip r:embed="rId6"/>
          <a:srcRect/>
          <a:stretch>
            <a:fillRect/>
          </a:stretch>
        </p:blipFill>
        <p:spPr bwMode="auto">
          <a:xfrm>
            <a:off x="8736002" y="5820434"/>
            <a:ext cx="6327513" cy="3791043"/>
          </a:xfrm>
          <a:prstGeom prst="rect">
            <a:avLst/>
          </a:prstGeom>
          <a:noFill/>
        </p:spPr>
      </p:pic>
      <p:sp>
        <p:nvSpPr>
          <p:cNvPr id="11" name="Rectangle 10"/>
          <p:cNvSpPr/>
          <p:nvPr/>
        </p:nvSpPr>
        <p:spPr>
          <a:xfrm>
            <a:off x="2078304" y="9671972"/>
            <a:ext cx="6437046" cy="4581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s-IN" dirty="0">
                <a:solidFill>
                  <a:prstClr val="white"/>
                </a:solidFill>
                <a:latin typeface="Kalpurush" panose="02000600000000000000" pitchFamily="2" charset="0"/>
                <a:cs typeface="Kalpurush" panose="02000600000000000000" pitchFamily="2" charset="0"/>
              </a:rPr>
              <a:t>শিশু শ্রম</a:t>
            </a:r>
            <a:endParaRPr lang="en-US" dirty="0">
              <a:solidFill>
                <a:prstClr val="white"/>
              </a:solidFill>
              <a:latin typeface="Kalpurush" panose="02000600000000000000" pitchFamily="2" charset="0"/>
              <a:cs typeface="Kalpurush" panose="02000600000000000000" pitchFamily="2" charset="0"/>
            </a:endParaRPr>
          </a:p>
        </p:txBody>
      </p:sp>
      <p:sp>
        <p:nvSpPr>
          <p:cNvPr id="12" name="Rectangle 11"/>
          <p:cNvSpPr/>
          <p:nvPr/>
        </p:nvSpPr>
        <p:spPr>
          <a:xfrm>
            <a:off x="8736002" y="9711517"/>
            <a:ext cx="6327513" cy="508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s-IN" dirty="0">
                <a:solidFill>
                  <a:prstClr val="white"/>
                </a:solidFill>
                <a:latin typeface="Kalpurush" panose="02000600000000000000" pitchFamily="2" charset="0"/>
                <a:cs typeface="Kalpurush" panose="02000600000000000000" pitchFamily="2" charset="0"/>
              </a:rPr>
              <a:t>রোগ সৃষ্টি করে</a:t>
            </a:r>
            <a:endParaRPr lang="en-US" dirty="0">
              <a:solidFill>
                <a:prstClr val="white"/>
              </a:solidFill>
              <a:latin typeface="Kalpurush" panose="02000600000000000000" pitchFamily="2" charset="0"/>
              <a:cs typeface="Kalpurush" panose="02000600000000000000" pitchFamily="2" charset="0"/>
            </a:endParaRPr>
          </a:p>
        </p:txBody>
      </p:sp>
      <p:sp>
        <p:nvSpPr>
          <p:cNvPr id="15" name="Slide Number Placeholder 13"/>
          <p:cNvSpPr>
            <a:spLocks noGrp="1"/>
          </p:cNvSpPr>
          <p:nvPr>
            <p:ph type="sldNum" sz="quarter" idx="12"/>
          </p:nvPr>
        </p:nvSpPr>
        <p:spPr>
          <a:xfrm>
            <a:off x="8143494" y="10287762"/>
            <a:ext cx="1737264" cy="534670"/>
          </a:xfrm>
        </p:spPr>
        <p:txBody>
          <a:bodyPr/>
          <a:lstStyle/>
          <a:p>
            <a:fld id="{9541CD79-3E4E-4150-ADFE-2279F2E8BAC0}" type="slidenum">
              <a:rPr lang="en-US" smtClean="0">
                <a:solidFill>
                  <a:prstClr val="black">
                    <a:tint val="75000"/>
                  </a:prstClr>
                </a:solidFill>
                <a:latin typeface="Kalpurush" panose="02000600000000000000" pitchFamily="2" charset="0"/>
                <a:cs typeface="Kalpurush" panose="02000600000000000000" pitchFamily="2" charset="0"/>
              </a:rPr>
              <a:pPr/>
              <a:t>12</a:t>
            </a:fld>
            <a:endParaRPr lang="en-US">
              <a:solidFill>
                <a:prstClr val="black">
                  <a:tint val="75000"/>
                </a:prstClr>
              </a:solidFill>
              <a:latin typeface="Kalpurush" panose="02000600000000000000" pitchFamily="2" charset="0"/>
              <a:cs typeface="Kalpurush" panose="02000600000000000000" pitchFamily="2" charset="0"/>
            </a:endParaRPr>
          </a:p>
        </p:txBody>
      </p:sp>
      <p:sp>
        <p:nvSpPr>
          <p:cNvPr id="16" name="Rectangle 15"/>
          <p:cNvSpPr/>
          <p:nvPr/>
        </p:nvSpPr>
        <p:spPr>
          <a:xfrm>
            <a:off x="6917716" y="366595"/>
            <a:ext cx="3405099" cy="523220"/>
          </a:xfrm>
          <a:prstGeom prst="rect">
            <a:avLst/>
          </a:prstGeom>
        </p:spPr>
        <p:txBody>
          <a:bodyPr wrap="none">
            <a:spAutoFit/>
          </a:bodyPr>
          <a:lstStyle/>
          <a:p>
            <a:r>
              <a:rPr lang="as-IN" sz="2800" dirty="0">
                <a:solidFill>
                  <a:srgbClr val="7030A0"/>
                </a:solidFill>
                <a:latin typeface="Kalpurush" panose="02000600000000000000" pitchFamily="2" charset="0"/>
                <a:cs typeface="Kalpurush" panose="02000600000000000000" pitchFamily="2" charset="0"/>
              </a:rPr>
              <a:t>প্রেক্ষাপট (</a:t>
            </a:r>
            <a:r>
              <a:rPr lang="en-US" sz="2800" dirty="0">
                <a:solidFill>
                  <a:srgbClr val="7030A0"/>
                </a:solidFill>
                <a:latin typeface="Kalpurush" panose="02000600000000000000" pitchFamily="2" charset="0"/>
                <a:cs typeface="Kalpurush" panose="02000600000000000000" pitchFamily="2" charset="0"/>
              </a:rPr>
              <a:t>Background)</a:t>
            </a:r>
          </a:p>
        </p:txBody>
      </p:sp>
    </p:spTree>
    <p:extLst>
      <p:ext uri="{BB962C8B-B14F-4D97-AF65-F5344CB8AC3E}">
        <p14:creationId xmlns:p14="http://schemas.microsoft.com/office/powerpoint/2010/main" val="3957500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512" y="1707017"/>
            <a:ext cx="10639425" cy="6607643"/>
          </a:xfrm>
          <a:prstGeom prst="rect">
            <a:avLst/>
          </a:prstGeom>
        </p:spPr>
      </p:pic>
      <p:sp>
        <p:nvSpPr>
          <p:cNvPr id="3" name="Slide Number Placeholder 5"/>
          <p:cNvSpPr>
            <a:spLocks noGrp="1"/>
          </p:cNvSpPr>
          <p:nvPr>
            <p:ph type="sldNum" sz="quarter" idx="12"/>
          </p:nvPr>
        </p:nvSpPr>
        <p:spPr>
          <a:xfrm>
            <a:off x="8372094" y="10630662"/>
            <a:ext cx="1737264" cy="534670"/>
          </a:xfrm>
        </p:spPr>
        <p:txBody>
          <a:bodyPr/>
          <a:lstStyle/>
          <a:p>
            <a:fld id="{80F073CC-40D5-4B23-8DF0-9BD0A0C12F2C}" type="slidenum">
              <a:rPr lang="en-US" smtClean="0">
                <a:solidFill>
                  <a:prstClr val="black">
                    <a:tint val="75000"/>
                  </a:prstClr>
                </a:solidFill>
                <a:latin typeface="Kalpurush" panose="02000600000000000000" pitchFamily="2" charset="0"/>
                <a:cs typeface="Kalpurush" panose="02000600000000000000" pitchFamily="2" charset="0"/>
              </a:rPr>
              <a:pPr/>
              <a:t>13</a:t>
            </a:fld>
            <a:endParaRPr lang="en-US">
              <a:solidFill>
                <a:prstClr val="black">
                  <a:tint val="75000"/>
                </a:prstClr>
              </a:solidFill>
              <a:latin typeface="Kalpurush" panose="02000600000000000000" pitchFamily="2" charset="0"/>
              <a:cs typeface="Kalpurush" panose="02000600000000000000" pitchFamily="2" charset="0"/>
            </a:endParaRPr>
          </a:p>
        </p:txBody>
      </p:sp>
      <p:sp>
        <p:nvSpPr>
          <p:cNvPr id="4" name="TextBox 3"/>
          <p:cNvSpPr txBox="1"/>
          <p:nvPr/>
        </p:nvSpPr>
        <p:spPr>
          <a:xfrm>
            <a:off x="11014937" y="1972340"/>
            <a:ext cx="6367807" cy="7148111"/>
          </a:xfrm>
          <a:prstGeom prst="rect">
            <a:avLst/>
          </a:prstGeom>
          <a:noFill/>
        </p:spPr>
        <p:txBody>
          <a:bodyPr wrap="square" rtlCol="0">
            <a:spAutoFit/>
          </a:bodyPr>
          <a:lstStyle/>
          <a:p>
            <a:pPr>
              <a:lnSpc>
                <a:spcPct val="150000"/>
              </a:lnSpc>
            </a:pPr>
            <a:r>
              <a:rPr lang="en-US" sz="2800" dirty="0">
                <a:latin typeface="Kalpurush" panose="02000600000000000000" pitchFamily="2" charset="0"/>
                <a:cs typeface="Kalpurush" panose="02000600000000000000" pitchFamily="2" charset="0"/>
              </a:rPr>
              <a:t>Goal 9: Industry, Innovation and Infrastructure</a:t>
            </a:r>
          </a:p>
          <a:p>
            <a:pPr>
              <a:lnSpc>
                <a:spcPct val="150000"/>
              </a:lnSpc>
            </a:pPr>
            <a:r>
              <a:rPr lang="as-IN" sz="2800" dirty="0">
                <a:latin typeface="Kalpurush" panose="02000600000000000000" pitchFamily="2" charset="0"/>
                <a:cs typeface="Kalpurush" panose="02000600000000000000" pitchFamily="2" charset="0"/>
              </a:rPr>
              <a:t>– পরিবেশবান্ধব এবং প্রযুক্তিনির্ভর নির্মাণ খাত গড়ে তোলা।</a:t>
            </a:r>
            <a:endParaRPr lang="en-US" sz="2800" dirty="0">
              <a:latin typeface="Kalpurush" panose="02000600000000000000" pitchFamily="2" charset="0"/>
              <a:cs typeface="Kalpurush" panose="02000600000000000000" pitchFamily="2" charset="0"/>
            </a:endParaRPr>
          </a:p>
          <a:p>
            <a:pPr>
              <a:lnSpc>
                <a:spcPct val="150000"/>
              </a:lnSpc>
            </a:pPr>
            <a:r>
              <a:rPr lang="en-US" sz="2800" dirty="0">
                <a:latin typeface="Kalpurush" panose="02000600000000000000" pitchFamily="2" charset="0"/>
                <a:cs typeface="Kalpurush" panose="02000600000000000000" pitchFamily="2" charset="0"/>
              </a:rPr>
              <a:t>Goal 11: Sustainable, Cities and Communities</a:t>
            </a:r>
          </a:p>
          <a:p>
            <a:pPr>
              <a:lnSpc>
                <a:spcPct val="150000"/>
              </a:lnSpc>
            </a:pPr>
            <a:r>
              <a:rPr lang="as-IN" sz="2800" dirty="0">
                <a:latin typeface="Kalpurush" panose="02000600000000000000" pitchFamily="2" charset="0"/>
                <a:cs typeface="Kalpurush" panose="02000600000000000000" pitchFamily="2" charset="0"/>
              </a:rPr>
              <a:t>– আমাদের শহর ও বসতিগুলো যেন টেকসই ও বাসযোগ্য হয়, সেটা নিশ্চিত করা।</a:t>
            </a:r>
            <a:endParaRPr lang="en-US" sz="2800" dirty="0">
              <a:latin typeface="Kalpurush" panose="02000600000000000000" pitchFamily="2" charset="0"/>
              <a:cs typeface="Kalpurush" panose="02000600000000000000" pitchFamily="2" charset="0"/>
            </a:endParaRPr>
          </a:p>
          <a:p>
            <a:pPr>
              <a:lnSpc>
                <a:spcPct val="150000"/>
              </a:lnSpc>
            </a:pPr>
            <a:r>
              <a:rPr lang="en-US" sz="2800" dirty="0">
                <a:latin typeface="Kalpurush" panose="02000600000000000000" pitchFamily="2" charset="0"/>
                <a:cs typeface="Kalpurush" panose="02000600000000000000" pitchFamily="2" charset="0"/>
              </a:rPr>
              <a:t>Goal 13: Climate Action </a:t>
            </a:r>
          </a:p>
          <a:p>
            <a:pPr>
              <a:lnSpc>
                <a:spcPct val="150000"/>
              </a:lnSpc>
            </a:pPr>
            <a:r>
              <a:rPr lang="as-IN" sz="2800" dirty="0">
                <a:latin typeface="Kalpurush" panose="02000600000000000000" pitchFamily="2" charset="0"/>
                <a:cs typeface="Kalpurush" panose="02000600000000000000" pitchFamily="2" charset="0"/>
              </a:rPr>
              <a:t>– জলবায়ু পরিবর্তনের প্রভাব মোকাবেলায় কার্যকর পদক্ষেপ গ্রহণ।</a:t>
            </a:r>
            <a:endParaRPr lang="en-US" sz="2800" dirty="0">
              <a:latin typeface="Kalpurush" panose="02000600000000000000" pitchFamily="2" charset="0"/>
              <a:cs typeface="Kalpurush" panose="02000600000000000000" pitchFamily="2" charset="0"/>
            </a:endParaRPr>
          </a:p>
        </p:txBody>
      </p:sp>
      <p:sp>
        <p:nvSpPr>
          <p:cNvPr id="6" name="Rectangle 5"/>
          <p:cNvSpPr/>
          <p:nvPr/>
        </p:nvSpPr>
        <p:spPr>
          <a:xfrm>
            <a:off x="6201763" y="843290"/>
            <a:ext cx="3405099" cy="523220"/>
          </a:xfrm>
          <a:prstGeom prst="rect">
            <a:avLst/>
          </a:prstGeom>
        </p:spPr>
        <p:txBody>
          <a:bodyPr wrap="none">
            <a:spAutoFit/>
          </a:bodyPr>
          <a:lstStyle/>
          <a:p>
            <a:r>
              <a:rPr lang="as-IN" sz="2800" dirty="0">
                <a:solidFill>
                  <a:srgbClr val="7030A0"/>
                </a:solidFill>
                <a:latin typeface="Kalpurush" panose="02000600000000000000" pitchFamily="2" charset="0"/>
                <a:cs typeface="Kalpurush" panose="02000600000000000000" pitchFamily="2" charset="0"/>
              </a:rPr>
              <a:t>প্রেক্ষাপট (</a:t>
            </a:r>
            <a:r>
              <a:rPr lang="en-US" sz="2800" dirty="0">
                <a:solidFill>
                  <a:srgbClr val="7030A0"/>
                </a:solidFill>
                <a:latin typeface="Kalpurush" panose="02000600000000000000" pitchFamily="2" charset="0"/>
                <a:cs typeface="Kalpurush" panose="02000600000000000000" pitchFamily="2" charset="0"/>
              </a:rPr>
              <a:t>Background)</a:t>
            </a:r>
          </a:p>
        </p:txBody>
      </p:sp>
    </p:spTree>
    <p:extLst>
      <p:ext uri="{BB962C8B-B14F-4D97-AF65-F5344CB8AC3E}">
        <p14:creationId xmlns:p14="http://schemas.microsoft.com/office/powerpoint/2010/main" val="3186955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6371310" y="669084"/>
            <a:ext cx="7075610" cy="889127"/>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900" b="1" dirty="0" err="1">
                <a:solidFill>
                  <a:srgbClr val="7030A0"/>
                </a:solidFill>
                <a:latin typeface="Kalpurush" panose="02000600000000000000" pitchFamily="2" charset="0"/>
                <a:cs typeface="Kalpurush" panose="02000600000000000000" pitchFamily="2" charset="0"/>
              </a:rPr>
              <a:t>বিকল্প</a:t>
            </a:r>
            <a:r>
              <a:rPr lang="en-US" sz="3900" b="1" dirty="0">
                <a:solidFill>
                  <a:srgbClr val="7030A0"/>
                </a:solidFill>
                <a:latin typeface="Kalpurush" panose="02000600000000000000" pitchFamily="2" charset="0"/>
                <a:cs typeface="Kalpurush" panose="02000600000000000000" pitchFamily="2" charset="0"/>
              </a:rPr>
              <a:t> </a:t>
            </a:r>
            <a:r>
              <a:rPr lang="en-US" sz="3900" b="1" dirty="0" err="1">
                <a:solidFill>
                  <a:srgbClr val="7030A0"/>
                </a:solidFill>
                <a:latin typeface="Kalpurush" panose="02000600000000000000" pitchFamily="2" charset="0"/>
                <a:cs typeface="Kalpurush" panose="02000600000000000000" pitchFamily="2" charset="0"/>
              </a:rPr>
              <a:t>ব্লকের</a:t>
            </a:r>
            <a:r>
              <a:rPr lang="en-US" sz="3900" b="1" dirty="0">
                <a:solidFill>
                  <a:srgbClr val="7030A0"/>
                </a:solidFill>
                <a:latin typeface="Kalpurush" panose="02000600000000000000" pitchFamily="2" charset="0"/>
                <a:cs typeface="Kalpurush" panose="02000600000000000000" pitchFamily="2" charset="0"/>
              </a:rPr>
              <a:t> </a:t>
            </a:r>
            <a:r>
              <a:rPr lang="en-US" sz="3900" b="1" dirty="0" err="1">
                <a:solidFill>
                  <a:srgbClr val="7030A0"/>
                </a:solidFill>
                <a:latin typeface="Kalpurush" panose="02000600000000000000" pitchFamily="2" charset="0"/>
                <a:cs typeface="Kalpurush" panose="02000600000000000000" pitchFamily="2" charset="0"/>
              </a:rPr>
              <a:t>প্রকারভেদ</a:t>
            </a:r>
            <a:endParaRPr lang="en-US" sz="3900" b="1" dirty="0">
              <a:solidFill>
                <a:srgbClr val="7030A0"/>
              </a:solidFill>
              <a:latin typeface="Kalpurush" panose="02000600000000000000" pitchFamily="2" charset="0"/>
              <a:cs typeface="Kalpurush" panose="02000600000000000000" pitchFamily="2"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19034" y="6239959"/>
            <a:ext cx="3216466" cy="3700011"/>
          </a:xfrm>
          <a:prstGeom prst="rect">
            <a:avLst/>
          </a:prstGeom>
        </p:spPr>
      </p:pic>
      <p:pic>
        <p:nvPicPr>
          <p:cNvPr id="4" name="Picture 3"/>
          <p:cNvPicPr>
            <a:picLocks noChangeAspect="1"/>
          </p:cNvPicPr>
          <p:nvPr/>
        </p:nvPicPr>
        <p:blipFill>
          <a:blip r:embed="rId4"/>
          <a:stretch>
            <a:fillRect/>
          </a:stretch>
        </p:blipFill>
        <p:spPr>
          <a:xfrm>
            <a:off x="1230191" y="1314449"/>
            <a:ext cx="5676900" cy="5342965"/>
          </a:xfrm>
          <a:prstGeom prst="rect">
            <a:avLst/>
          </a:prstGeom>
        </p:spPr>
      </p:pic>
      <p:pic>
        <p:nvPicPr>
          <p:cNvPr id="13" name="Picture 12"/>
          <p:cNvPicPr>
            <a:picLocks noChangeAspect="1"/>
          </p:cNvPicPr>
          <p:nvPr/>
        </p:nvPicPr>
        <p:blipFill>
          <a:blip r:embed="rId5"/>
          <a:stretch>
            <a:fillRect/>
          </a:stretch>
        </p:blipFill>
        <p:spPr>
          <a:xfrm>
            <a:off x="6702567" y="2990850"/>
            <a:ext cx="5325730" cy="2982409"/>
          </a:xfrm>
          <a:prstGeom prst="rect">
            <a:avLst/>
          </a:prstGeom>
        </p:spPr>
      </p:pic>
      <p:pic>
        <p:nvPicPr>
          <p:cNvPr id="14" name="Picture 13"/>
          <p:cNvPicPr>
            <a:picLocks noChangeAspect="1"/>
          </p:cNvPicPr>
          <p:nvPr/>
        </p:nvPicPr>
        <p:blipFill>
          <a:blip r:embed="rId6"/>
          <a:stretch>
            <a:fillRect/>
          </a:stretch>
        </p:blipFill>
        <p:spPr>
          <a:xfrm>
            <a:off x="12911138" y="1449424"/>
            <a:ext cx="5207990" cy="5207990"/>
          </a:xfrm>
          <a:prstGeom prst="rect">
            <a:avLst/>
          </a:prstGeom>
        </p:spPr>
      </p:pic>
      <p:pic>
        <p:nvPicPr>
          <p:cNvPr id="15" name="Picture 14"/>
          <p:cNvPicPr>
            <a:picLocks noChangeAspect="1"/>
          </p:cNvPicPr>
          <p:nvPr/>
        </p:nvPicPr>
        <p:blipFill>
          <a:blip r:embed="rId7"/>
          <a:stretch>
            <a:fillRect/>
          </a:stretch>
        </p:blipFill>
        <p:spPr>
          <a:xfrm>
            <a:off x="2028824" y="5967579"/>
            <a:ext cx="2924175" cy="4244770"/>
          </a:xfrm>
          <a:prstGeom prst="rect">
            <a:avLst/>
          </a:prstGeom>
        </p:spPr>
      </p:pic>
      <p:pic>
        <p:nvPicPr>
          <p:cNvPr id="16" name="Picture 15"/>
          <p:cNvPicPr>
            <a:picLocks noChangeAspect="1"/>
          </p:cNvPicPr>
          <p:nvPr/>
        </p:nvPicPr>
        <p:blipFill>
          <a:blip r:embed="rId8"/>
          <a:stretch>
            <a:fillRect/>
          </a:stretch>
        </p:blipFill>
        <p:spPr>
          <a:xfrm>
            <a:off x="7324568" y="6321088"/>
            <a:ext cx="3819683" cy="3819683"/>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2049327841"/>
              </p:ext>
            </p:extLst>
          </p:nvPr>
        </p:nvGraphicFramePr>
        <p:xfrm>
          <a:off x="1927034" y="6154494"/>
          <a:ext cx="16056166" cy="502920"/>
        </p:xfrm>
        <a:graphic>
          <a:graphicData uri="http://schemas.openxmlformats.org/drawingml/2006/table">
            <a:tbl>
              <a:tblPr firstRow="1" bandRow="1">
                <a:tableStyleId>{5C22544A-7EE6-4342-B048-85BDC9FD1C3A}</a:tableStyleId>
              </a:tblPr>
              <a:tblGrid>
                <a:gridCol w="16056166">
                  <a:extLst>
                    <a:ext uri="{9D8B030D-6E8A-4147-A177-3AD203B41FA5}">
                      <a16:colId xmlns:a16="http://schemas.microsoft.com/office/drawing/2014/main" val="20000"/>
                    </a:ext>
                  </a:extLst>
                </a:gridCol>
              </a:tblGrid>
              <a:tr h="0">
                <a:tc>
                  <a:txBody>
                    <a:bodyPr/>
                    <a:lstStyle/>
                    <a:p>
                      <a:r>
                        <a:rPr lang="en-US" dirty="0" err="1">
                          <a:solidFill>
                            <a:schemeClr val="tx1"/>
                          </a:solidFill>
                          <a:latin typeface="Kalpurush" panose="02000600000000000000" pitchFamily="2" charset="0"/>
                          <a:cs typeface="Kalpurush" panose="02000600000000000000" pitchFamily="2" charset="0"/>
                        </a:rPr>
                        <a:t>সলিড</a:t>
                      </a:r>
                      <a:r>
                        <a:rPr lang="en-US" baseline="0" dirty="0">
                          <a:solidFill>
                            <a:schemeClr val="tx1"/>
                          </a:solidFill>
                          <a:latin typeface="Kalpurush" panose="02000600000000000000" pitchFamily="2" charset="0"/>
                          <a:cs typeface="Kalpurush" panose="02000600000000000000" pitchFamily="2" charset="0"/>
                        </a:rPr>
                        <a:t> </a:t>
                      </a:r>
                      <a:r>
                        <a:rPr lang="en-US" baseline="0" dirty="0" err="1">
                          <a:solidFill>
                            <a:schemeClr val="tx1"/>
                          </a:solidFill>
                          <a:latin typeface="Kalpurush" panose="02000600000000000000" pitchFamily="2" charset="0"/>
                          <a:cs typeface="Kalpurush" panose="02000600000000000000" pitchFamily="2" charset="0"/>
                        </a:rPr>
                        <a:t>ব্লক</a:t>
                      </a:r>
                      <a:r>
                        <a:rPr lang="en-US" baseline="0" dirty="0">
                          <a:solidFill>
                            <a:schemeClr val="tx1"/>
                          </a:solidFill>
                          <a:latin typeface="Kalpurush" panose="02000600000000000000" pitchFamily="2" charset="0"/>
                          <a:cs typeface="Kalpurush" panose="02000600000000000000" pitchFamily="2" charset="0"/>
                        </a:rPr>
                        <a:t>                                                </a:t>
                      </a:r>
                      <a:r>
                        <a:rPr lang="en-US" baseline="0" dirty="0" err="1">
                          <a:solidFill>
                            <a:schemeClr val="tx1"/>
                          </a:solidFill>
                          <a:latin typeface="Kalpurush" panose="02000600000000000000" pitchFamily="2" charset="0"/>
                          <a:cs typeface="Kalpurush" panose="02000600000000000000" pitchFamily="2" charset="0"/>
                        </a:rPr>
                        <a:t>হলো</a:t>
                      </a:r>
                      <a:r>
                        <a:rPr lang="en-US" baseline="0" dirty="0">
                          <a:solidFill>
                            <a:schemeClr val="tx1"/>
                          </a:solidFill>
                          <a:latin typeface="Kalpurush" panose="02000600000000000000" pitchFamily="2" charset="0"/>
                          <a:cs typeface="Kalpurush" panose="02000600000000000000" pitchFamily="2" charset="0"/>
                        </a:rPr>
                        <a:t> </a:t>
                      </a:r>
                      <a:r>
                        <a:rPr lang="en-US" baseline="0" dirty="0" err="1">
                          <a:solidFill>
                            <a:schemeClr val="tx1"/>
                          </a:solidFill>
                          <a:latin typeface="Kalpurush" panose="02000600000000000000" pitchFamily="2" charset="0"/>
                          <a:cs typeface="Kalpurush" panose="02000600000000000000" pitchFamily="2" charset="0"/>
                        </a:rPr>
                        <a:t>ব্লক</a:t>
                      </a:r>
                      <a:r>
                        <a:rPr lang="en-US" baseline="0" dirty="0">
                          <a:solidFill>
                            <a:schemeClr val="tx1"/>
                          </a:solidFill>
                          <a:latin typeface="Kalpurush" panose="02000600000000000000" pitchFamily="2" charset="0"/>
                          <a:cs typeface="Kalpurush" panose="02000600000000000000" pitchFamily="2" charset="0"/>
                        </a:rPr>
                        <a:t>                                       AAC </a:t>
                      </a:r>
                      <a:r>
                        <a:rPr lang="en-US" baseline="0" dirty="0" err="1">
                          <a:solidFill>
                            <a:schemeClr val="tx1"/>
                          </a:solidFill>
                          <a:latin typeface="Kalpurush" panose="02000600000000000000" pitchFamily="2" charset="0"/>
                          <a:cs typeface="Kalpurush" panose="02000600000000000000" pitchFamily="2" charset="0"/>
                        </a:rPr>
                        <a:t>ব্লক</a:t>
                      </a:r>
                      <a:endParaRPr lang="en-US" dirty="0">
                        <a:solidFill>
                          <a:schemeClr val="tx1"/>
                        </a:solidFill>
                        <a:latin typeface="Kalpurush" panose="02000600000000000000" pitchFamily="2" charset="0"/>
                        <a:cs typeface="Kalpurush" panose="02000600000000000000"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4219576232"/>
              </p:ext>
            </p:extLst>
          </p:nvPr>
        </p:nvGraphicFramePr>
        <p:xfrm>
          <a:off x="1927034" y="9437050"/>
          <a:ext cx="16192094" cy="502920"/>
        </p:xfrm>
        <a:graphic>
          <a:graphicData uri="http://schemas.openxmlformats.org/drawingml/2006/table">
            <a:tbl>
              <a:tblPr firstRow="1" bandRow="1">
                <a:tableStyleId>{5C22544A-7EE6-4342-B048-85BDC9FD1C3A}</a:tableStyleId>
              </a:tblPr>
              <a:tblGrid>
                <a:gridCol w="16192094">
                  <a:extLst>
                    <a:ext uri="{9D8B030D-6E8A-4147-A177-3AD203B41FA5}">
                      <a16:colId xmlns:a16="http://schemas.microsoft.com/office/drawing/2014/main" val="20000"/>
                    </a:ext>
                  </a:extLst>
                </a:gridCol>
              </a:tblGrid>
              <a:tr h="370840">
                <a:tc>
                  <a:txBody>
                    <a:bodyPr/>
                    <a:lstStyle/>
                    <a:p>
                      <a:r>
                        <a:rPr lang="en-US" dirty="0">
                          <a:solidFill>
                            <a:schemeClr val="tx1"/>
                          </a:solidFill>
                          <a:latin typeface="Kalpurush" panose="02000600000000000000" pitchFamily="2" charset="0"/>
                          <a:cs typeface="Kalpurush" panose="02000600000000000000" pitchFamily="2" charset="0"/>
                        </a:rPr>
                        <a:t>SSB </a:t>
                      </a:r>
                      <a:r>
                        <a:rPr lang="en-US" dirty="0" err="1">
                          <a:solidFill>
                            <a:schemeClr val="tx1"/>
                          </a:solidFill>
                          <a:latin typeface="Kalpurush" panose="02000600000000000000" pitchFamily="2" charset="0"/>
                          <a:cs typeface="Kalpurush" panose="02000600000000000000" pitchFamily="2" charset="0"/>
                        </a:rPr>
                        <a:t>ব্লক</a:t>
                      </a:r>
                      <a:r>
                        <a:rPr lang="en-US" dirty="0">
                          <a:solidFill>
                            <a:schemeClr val="tx1"/>
                          </a:solidFill>
                          <a:latin typeface="Kalpurush" panose="02000600000000000000" pitchFamily="2" charset="0"/>
                          <a:cs typeface="Kalpurush" panose="02000600000000000000" pitchFamily="2" charset="0"/>
                        </a:rPr>
                        <a:t>                                                </a:t>
                      </a:r>
                      <a:r>
                        <a:rPr lang="en-US" dirty="0" err="1">
                          <a:solidFill>
                            <a:schemeClr val="tx1"/>
                          </a:solidFill>
                          <a:latin typeface="Kalpurush" panose="02000600000000000000" pitchFamily="2" charset="0"/>
                          <a:cs typeface="Kalpurush" panose="02000600000000000000" pitchFamily="2" charset="0"/>
                        </a:rPr>
                        <a:t>ফ্লাই</a:t>
                      </a:r>
                      <a:r>
                        <a:rPr lang="en-US" dirty="0">
                          <a:solidFill>
                            <a:schemeClr val="tx1"/>
                          </a:solidFill>
                          <a:latin typeface="Kalpurush" panose="02000600000000000000" pitchFamily="2" charset="0"/>
                          <a:cs typeface="Kalpurush" panose="02000600000000000000" pitchFamily="2" charset="0"/>
                        </a:rPr>
                        <a:t> </a:t>
                      </a:r>
                      <a:r>
                        <a:rPr lang="as-IN" dirty="0">
                          <a:solidFill>
                            <a:schemeClr val="tx1"/>
                          </a:solidFill>
                          <a:latin typeface="Kalpurush" panose="02000600000000000000" pitchFamily="2" charset="0"/>
                          <a:cs typeface="Kalpurush" panose="02000600000000000000" pitchFamily="2" charset="0"/>
                        </a:rPr>
                        <a:t>অ্যাশ</a:t>
                      </a:r>
                      <a:r>
                        <a:rPr lang="en-US" dirty="0">
                          <a:solidFill>
                            <a:schemeClr val="tx1"/>
                          </a:solidFill>
                          <a:latin typeface="Kalpurush" panose="02000600000000000000" pitchFamily="2" charset="0"/>
                          <a:cs typeface="Kalpurush" panose="02000600000000000000" pitchFamily="2" charset="0"/>
                        </a:rPr>
                        <a:t> </a:t>
                      </a:r>
                      <a:r>
                        <a:rPr lang="en-US" dirty="0" err="1">
                          <a:solidFill>
                            <a:schemeClr val="tx1"/>
                          </a:solidFill>
                          <a:latin typeface="Kalpurush" panose="02000600000000000000" pitchFamily="2" charset="0"/>
                          <a:cs typeface="Kalpurush" panose="02000600000000000000" pitchFamily="2" charset="0"/>
                        </a:rPr>
                        <a:t>ব্লক</a:t>
                      </a:r>
                      <a:r>
                        <a:rPr lang="en-US" dirty="0">
                          <a:solidFill>
                            <a:schemeClr val="tx1"/>
                          </a:solidFill>
                          <a:latin typeface="Kalpurush" panose="02000600000000000000" pitchFamily="2" charset="0"/>
                          <a:cs typeface="Kalpurush" panose="02000600000000000000" pitchFamily="2" charset="0"/>
                        </a:rPr>
                        <a:t>                              </a:t>
                      </a:r>
                      <a:r>
                        <a:rPr lang="en-US" dirty="0" err="1">
                          <a:solidFill>
                            <a:schemeClr val="tx1"/>
                          </a:solidFill>
                          <a:latin typeface="Kalpurush" panose="02000600000000000000" pitchFamily="2" charset="0"/>
                          <a:cs typeface="Kalpurush" panose="02000600000000000000" pitchFamily="2" charset="0"/>
                        </a:rPr>
                        <a:t>ইউনি</a:t>
                      </a:r>
                      <a:r>
                        <a:rPr lang="en-US" baseline="0" dirty="0">
                          <a:solidFill>
                            <a:schemeClr val="tx1"/>
                          </a:solidFill>
                          <a:latin typeface="Kalpurush" panose="02000600000000000000" pitchFamily="2" charset="0"/>
                          <a:cs typeface="Kalpurush" panose="02000600000000000000" pitchFamily="2" charset="0"/>
                        </a:rPr>
                        <a:t> </a:t>
                      </a:r>
                      <a:r>
                        <a:rPr lang="en-US" baseline="0" dirty="0" err="1">
                          <a:solidFill>
                            <a:schemeClr val="tx1"/>
                          </a:solidFill>
                          <a:latin typeface="Kalpurush" panose="02000600000000000000" pitchFamily="2" charset="0"/>
                          <a:cs typeface="Kalpurush" panose="02000600000000000000" pitchFamily="2" charset="0"/>
                        </a:rPr>
                        <a:t>পেবার</a:t>
                      </a:r>
                      <a:r>
                        <a:rPr lang="en-US" baseline="0" dirty="0">
                          <a:solidFill>
                            <a:schemeClr val="tx1"/>
                          </a:solidFill>
                          <a:latin typeface="Kalpurush" panose="02000600000000000000" pitchFamily="2" charset="0"/>
                          <a:cs typeface="Kalpurush" panose="02000600000000000000" pitchFamily="2" charset="0"/>
                        </a:rPr>
                        <a:t> </a:t>
                      </a:r>
                      <a:r>
                        <a:rPr lang="en-US" baseline="0" dirty="0" err="1">
                          <a:solidFill>
                            <a:schemeClr val="tx1"/>
                          </a:solidFill>
                          <a:latin typeface="Kalpurush" panose="02000600000000000000" pitchFamily="2" charset="0"/>
                          <a:cs typeface="Kalpurush" panose="02000600000000000000" pitchFamily="2" charset="0"/>
                        </a:rPr>
                        <a:t>ব্লক</a:t>
                      </a:r>
                      <a:endParaRPr lang="en-US" dirty="0">
                        <a:solidFill>
                          <a:schemeClr val="tx1"/>
                        </a:solidFill>
                        <a:latin typeface="Kalpurush" panose="02000600000000000000" pitchFamily="2" charset="0"/>
                        <a:cs typeface="Kalpurush" panose="02000600000000000000"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050566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3">
            <a:extLst>
              <a:ext uri="{FF2B5EF4-FFF2-40B4-BE49-F238E27FC236}">
                <a16:creationId xmlns:a16="http://schemas.microsoft.com/office/drawing/2014/main" id="{3ADAD632-3180-1F76-A776-8C90AEC1CFCD}"/>
              </a:ext>
            </a:extLst>
          </p:cNvPr>
          <p:cNvSpPr>
            <a:spLocks noChangeArrowheads="1"/>
          </p:cNvSpPr>
          <p:nvPr/>
        </p:nvSpPr>
        <p:spPr bwMode="auto">
          <a:xfrm>
            <a:off x="3003778" y="287338"/>
            <a:ext cx="112129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3600" b="1" i="0" u="none" strike="noStrike" kern="0" cap="none" spc="0" normalizeH="0" baseline="0" noProof="0" dirty="0">
                <a:ln>
                  <a:noFill/>
                </a:ln>
                <a:solidFill>
                  <a:srgbClr val="008E3C"/>
                </a:solidFill>
                <a:effectLst/>
                <a:uLnTx/>
                <a:uFillTx/>
                <a:latin typeface="Kalpurush" panose="02000600000000000000" pitchFamily="2" charset="0"/>
                <a:cs typeface="Kalpurush" panose="02000600000000000000" pitchFamily="2" charset="0"/>
              </a:rPr>
              <a:t>🧱 </a:t>
            </a:r>
            <a:r>
              <a:rPr kumimoji="0" lang="bn-BD" altLang="zh-CN" sz="3600" b="1" i="0" u="none" strike="noStrike" kern="0" cap="none" spc="0" normalizeH="0" baseline="0" noProof="0" dirty="0">
                <a:ln>
                  <a:noFill/>
                </a:ln>
                <a:solidFill>
                  <a:srgbClr val="008E3C"/>
                </a:solidFill>
                <a:effectLst/>
                <a:uLnTx/>
                <a:uFillTx/>
                <a:latin typeface="Kalpurush" panose="02000600000000000000" pitchFamily="2" charset="0"/>
                <a:cs typeface="Kalpurush" panose="02000600000000000000" pitchFamily="2" charset="0"/>
              </a:rPr>
              <a:t>স্যান্ডক্রিট ব্লক বনাম অন্যান্য ইটের তুলনা</a:t>
            </a:r>
            <a:r>
              <a:rPr kumimoji="0" lang="en-US" altLang="zh-CN" sz="3600" b="1" i="0" u="none" strike="noStrike" kern="0" cap="none" spc="0" normalizeH="0" baseline="0" noProof="0" dirty="0">
                <a:ln>
                  <a:noFill/>
                </a:ln>
                <a:solidFill>
                  <a:srgbClr val="008E3C"/>
                </a:solidFill>
                <a:effectLst/>
                <a:uLnTx/>
                <a:uFillTx/>
                <a:latin typeface="Kalpurush" panose="02000600000000000000" pitchFamily="2" charset="0"/>
                <a:cs typeface="Kalpurush" panose="02000600000000000000" pitchFamily="2" charset="0"/>
              </a:rPr>
              <a:t> </a:t>
            </a:r>
            <a:r>
              <a:rPr kumimoji="0" lang="en-US" altLang="zh-CN" sz="3600" b="1" i="0" u="none" strike="noStrike" kern="0" cap="none" spc="0" normalizeH="0" baseline="0" noProof="0" dirty="0">
                <a:ln>
                  <a:noFill/>
                </a:ln>
                <a:solidFill>
                  <a:prstClr val="black"/>
                </a:solidFill>
                <a:effectLst/>
                <a:uLnTx/>
                <a:uFillTx/>
                <a:latin typeface="Kalpurush" panose="02000600000000000000" pitchFamily="2" charset="0"/>
                <a:cs typeface="Kalpurush" panose="02000600000000000000" pitchFamily="2" charset="0"/>
              </a:rPr>
              <a:t>                                 </a:t>
            </a:r>
          </a:p>
        </p:txBody>
      </p:sp>
      <p:graphicFrame>
        <p:nvGraphicFramePr>
          <p:cNvPr id="2" name="Table 1">
            <a:extLst>
              <a:ext uri="{FF2B5EF4-FFF2-40B4-BE49-F238E27FC236}">
                <a16:creationId xmlns:a16="http://schemas.microsoft.com/office/drawing/2014/main" id="{0DC6F05C-8AF0-46D4-8ABB-F17537EE6037}"/>
              </a:ext>
            </a:extLst>
          </p:cNvPr>
          <p:cNvGraphicFramePr>
            <a:graphicFrameLocks noGrp="1"/>
          </p:cNvGraphicFramePr>
          <p:nvPr>
            <p:extLst>
              <p:ext uri="{D42A27DB-BD31-4B8C-83A1-F6EECF244321}">
                <p14:modId xmlns:p14="http://schemas.microsoft.com/office/powerpoint/2010/main" val="1920684681"/>
              </p:ext>
            </p:extLst>
          </p:nvPr>
        </p:nvGraphicFramePr>
        <p:xfrm>
          <a:off x="616689" y="1233378"/>
          <a:ext cx="17018169" cy="8995129"/>
        </p:xfrm>
        <a:graphic>
          <a:graphicData uri="http://schemas.openxmlformats.org/drawingml/2006/table">
            <a:tbl>
              <a:tblPr/>
              <a:tblGrid>
                <a:gridCol w="2965329">
                  <a:extLst>
                    <a:ext uri="{9D8B030D-6E8A-4147-A177-3AD203B41FA5}">
                      <a16:colId xmlns:a16="http://schemas.microsoft.com/office/drawing/2014/main" val="3850347328"/>
                    </a:ext>
                  </a:extLst>
                </a:gridCol>
                <a:gridCol w="3456728">
                  <a:extLst>
                    <a:ext uri="{9D8B030D-6E8A-4147-A177-3AD203B41FA5}">
                      <a16:colId xmlns:a16="http://schemas.microsoft.com/office/drawing/2014/main" val="4226898991"/>
                    </a:ext>
                  </a:extLst>
                </a:gridCol>
                <a:gridCol w="3680397">
                  <a:extLst>
                    <a:ext uri="{9D8B030D-6E8A-4147-A177-3AD203B41FA5}">
                      <a16:colId xmlns:a16="http://schemas.microsoft.com/office/drawing/2014/main" val="3861652261"/>
                    </a:ext>
                  </a:extLst>
                </a:gridCol>
                <a:gridCol w="3367485">
                  <a:extLst>
                    <a:ext uri="{9D8B030D-6E8A-4147-A177-3AD203B41FA5}">
                      <a16:colId xmlns:a16="http://schemas.microsoft.com/office/drawing/2014/main" val="1009461316"/>
                    </a:ext>
                  </a:extLst>
                </a:gridCol>
                <a:gridCol w="3548230">
                  <a:extLst>
                    <a:ext uri="{9D8B030D-6E8A-4147-A177-3AD203B41FA5}">
                      <a16:colId xmlns:a16="http://schemas.microsoft.com/office/drawing/2014/main" val="3729896596"/>
                    </a:ext>
                  </a:extLst>
                </a:gridCol>
              </a:tblGrid>
              <a:tr h="790797">
                <a:tc>
                  <a:txBody>
                    <a:bodyPr/>
                    <a:lstStyle/>
                    <a:p>
                      <a:pPr>
                        <a:buNone/>
                      </a:pPr>
                      <a:r>
                        <a:rPr lang="bn-BD" sz="3600" b="1">
                          <a:latin typeface="Kalpurush" panose="02000600000000000000" pitchFamily="2" charset="0"/>
                          <a:cs typeface="Kalpurush" panose="02000600000000000000" pitchFamily="2" charset="0"/>
                        </a:rPr>
                        <a:t>প্যারামিটার</a:t>
                      </a:r>
                      <a:endParaRPr lang="bn-BD" sz="36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b="1">
                          <a:latin typeface="Kalpurush" panose="02000600000000000000" pitchFamily="2" charset="0"/>
                          <a:cs typeface="Kalpurush" panose="02000600000000000000" pitchFamily="2" charset="0"/>
                        </a:rPr>
                        <a:t>এসএসবি ব্লক</a:t>
                      </a:r>
                      <a:endParaRPr lang="bn-BD" sz="36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b="1">
                          <a:latin typeface="Kalpurush" panose="02000600000000000000" pitchFamily="2" charset="0"/>
                          <a:cs typeface="Kalpurush" panose="02000600000000000000" pitchFamily="2" charset="0"/>
                        </a:rPr>
                        <a:t>এএসি ব্লক</a:t>
                      </a:r>
                      <a:endParaRPr lang="bn-BD" sz="36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b="1">
                          <a:latin typeface="Kalpurush" panose="02000600000000000000" pitchFamily="2" charset="0"/>
                          <a:cs typeface="Kalpurush" panose="02000600000000000000" pitchFamily="2" charset="0"/>
                        </a:rPr>
                        <a:t>স্যান্ডক্রিট ব্লক</a:t>
                      </a:r>
                      <a:endParaRPr lang="bn-BD" sz="36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b="1" dirty="0">
                          <a:latin typeface="Kalpurush" panose="02000600000000000000" pitchFamily="2" charset="0"/>
                          <a:cs typeface="Kalpurush" panose="02000600000000000000" pitchFamily="2" charset="0"/>
                        </a:rPr>
                        <a:t>লাল পোড়া ইট</a:t>
                      </a:r>
                      <a:endParaRPr lang="bn-BD" sz="3600" dirty="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4358423"/>
                  </a:ext>
                </a:extLst>
              </a:tr>
              <a:tr h="2370613">
                <a:tc>
                  <a:txBody>
                    <a:bodyPr/>
                    <a:lstStyle/>
                    <a:p>
                      <a:pPr>
                        <a:buNone/>
                      </a:pPr>
                      <a:r>
                        <a:rPr lang="bn-BD" sz="3600" b="1" dirty="0">
                          <a:latin typeface="Kalpurush" panose="02000600000000000000" pitchFamily="2" charset="0"/>
                          <a:cs typeface="Kalpurush" panose="02000600000000000000" pitchFamily="2" charset="0"/>
                        </a:rPr>
                        <a:t>কাঁচামাল</a:t>
                      </a:r>
                      <a:endParaRPr lang="bn-BD" sz="3600" dirty="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মাটি + সিমেন্ট/চুন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dirty="0">
                          <a:latin typeface="Kalpurush" panose="02000600000000000000" pitchFamily="2" charset="0"/>
                          <a:cs typeface="Kalpurush" panose="02000600000000000000" pitchFamily="2" charset="0"/>
                        </a:rPr>
                        <a:t>ফ্লাই অ্যাশ, সিমেন্ট, লাইম, জিপসাম, অ্যালুমিনিয়াম পাউডার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সিমেন্ট, বালি, পানি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টপসয়েল মাটি, পানি, কয়লা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7099081"/>
                  </a:ext>
                </a:extLst>
              </a:tr>
              <a:tr h="1437812">
                <a:tc>
                  <a:txBody>
                    <a:bodyPr/>
                    <a:lstStyle/>
                    <a:p>
                      <a:pPr>
                        <a:buNone/>
                      </a:pPr>
                      <a:r>
                        <a:rPr lang="en-US" sz="3600" b="1" dirty="0" err="1">
                          <a:latin typeface="Kalpurush" panose="02000600000000000000" pitchFamily="2" charset="0"/>
                          <a:cs typeface="Kalpurush" panose="02000600000000000000" pitchFamily="2" charset="0"/>
                        </a:rPr>
                        <a:t>কিউরিং</a:t>
                      </a:r>
                      <a:r>
                        <a:rPr lang="en-US" sz="3600" b="1" dirty="0">
                          <a:latin typeface="Kalpurush" panose="02000600000000000000" pitchFamily="2" charset="0"/>
                          <a:cs typeface="Kalpurush" panose="02000600000000000000" pitchFamily="2" charset="0"/>
                        </a:rPr>
                        <a:t> </a:t>
                      </a:r>
                      <a:r>
                        <a:rPr lang="en-US" sz="3600" b="1" dirty="0" err="1">
                          <a:latin typeface="Kalpurush" panose="02000600000000000000" pitchFamily="2" charset="0"/>
                          <a:cs typeface="Kalpurush" panose="02000600000000000000" pitchFamily="2" charset="0"/>
                        </a:rPr>
                        <a:t>প্রসেস</a:t>
                      </a:r>
                      <a:r>
                        <a:rPr lang="en-US" sz="3600" b="1" dirty="0">
                          <a:latin typeface="Kalpurush" panose="02000600000000000000" pitchFamily="2" charset="0"/>
                          <a:cs typeface="Kalpurush" panose="02000600000000000000" pitchFamily="2" charset="0"/>
                        </a:rPr>
                        <a:t> </a:t>
                      </a:r>
                      <a:endParaRPr lang="bn-BD" sz="3600" dirty="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প্রেস ও ছায়ায় কিউরিং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অটোক্লেভে উচ্চচাপে কিউরিং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ছাঁচে ঢেলে পানি দিয়ে কিউরিং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হাতে তৈরি ও ভাটায় পোড়ানো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95289050"/>
                  </a:ext>
                </a:extLst>
              </a:tr>
              <a:tr h="790797">
                <a:tc>
                  <a:txBody>
                    <a:bodyPr/>
                    <a:lstStyle/>
                    <a:p>
                      <a:pPr>
                        <a:buNone/>
                      </a:pPr>
                      <a:r>
                        <a:rPr lang="bn-BD" sz="3600" b="1">
                          <a:latin typeface="Kalpurush" panose="02000600000000000000" pitchFamily="2" charset="0"/>
                          <a:cs typeface="Kalpurush" panose="02000600000000000000" pitchFamily="2" charset="0"/>
                        </a:rPr>
                        <a:t>পানি শোষণ</a:t>
                      </a:r>
                      <a:endParaRPr lang="bn-BD" sz="36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মাঝারি (১০–১৫%)</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dirty="0">
                          <a:latin typeface="Kalpurush" panose="02000600000000000000" pitchFamily="2" charset="0"/>
                          <a:cs typeface="Kalpurush" panose="02000600000000000000" pitchFamily="2" charset="0"/>
                        </a:rPr>
                        <a:t>কম (</a:t>
                      </a:r>
                      <a:r>
                        <a:rPr lang="en-US" sz="3600" dirty="0">
                          <a:latin typeface="Kalpurush" panose="02000600000000000000" pitchFamily="2" charset="0"/>
                          <a:cs typeface="Kalpurush" panose="02000600000000000000" pitchFamily="2" charset="0"/>
                        </a:rPr>
                        <a:t>১০</a:t>
                      </a:r>
                      <a:r>
                        <a:rPr lang="bn-BD" sz="3600" dirty="0">
                          <a:latin typeface="Kalpurush" panose="02000600000000000000" pitchFamily="2" charset="0"/>
                          <a:cs typeface="Kalpurush" panose="02000600000000000000" pitchFamily="2" charset="0"/>
                        </a:rPr>
                        <a:t>–১</a:t>
                      </a:r>
                      <a:r>
                        <a:rPr lang="en-US" sz="3600" dirty="0">
                          <a:latin typeface="Kalpurush" panose="02000600000000000000" pitchFamily="2" charset="0"/>
                          <a:cs typeface="Kalpurush" panose="02000600000000000000" pitchFamily="2" charset="0"/>
                        </a:rPr>
                        <a:t>৫</a:t>
                      </a:r>
                      <a:r>
                        <a:rPr lang="bn-BD" sz="3600" dirty="0">
                          <a:latin typeface="Kalpurush" panose="02000600000000000000" pitchFamily="2" charset="0"/>
                          <a:cs typeface="Kalpurush" panose="02000600000000000000" pitchFamily="2"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dirty="0">
                          <a:latin typeface="Kalpurush" panose="02000600000000000000" pitchFamily="2" charset="0"/>
                          <a:cs typeface="Kalpurush" panose="02000600000000000000" pitchFamily="2" charset="0"/>
                        </a:rPr>
                        <a:t>মাঝারি (</a:t>
                      </a:r>
                      <a:r>
                        <a:rPr lang="en-US" sz="3600" dirty="0">
                          <a:latin typeface="Kalpurush" panose="02000600000000000000" pitchFamily="2" charset="0"/>
                          <a:cs typeface="Kalpurush" panose="02000600000000000000" pitchFamily="2" charset="0"/>
                        </a:rPr>
                        <a:t>৭</a:t>
                      </a:r>
                      <a:r>
                        <a:rPr lang="bn-BD" sz="3600" dirty="0">
                          <a:latin typeface="Kalpurush" panose="02000600000000000000" pitchFamily="2" charset="0"/>
                          <a:cs typeface="Kalpurush" panose="02000600000000000000" pitchFamily="2" charset="0"/>
                        </a:rPr>
                        <a:t>–১২%)</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dirty="0">
                          <a:latin typeface="Kalpurush" panose="02000600000000000000" pitchFamily="2" charset="0"/>
                          <a:cs typeface="Kalpurush" panose="02000600000000000000" pitchFamily="2" charset="0"/>
                        </a:rPr>
                        <a:t>বেশি (১৫–২০%)</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7313530"/>
                  </a:ext>
                </a:extLst>
              </a:tr>
              <a:tr h="790797">
                <a:tc>
                  <a:txBody>
                    <a:bodyPr/>
                    <a:lstStyle/>
                    <a:p>
                      <a:pPr>
                        <a:buNone/>
                      </a:pPr>
                      <a:r>
                        <a:rPr lang="bn-BD" sz="3600" b="1">
                          <a:latin typeface="Kalpurush" panose="02000600000000000000" pitchFamily="2" charset="0"/>
                          <a:cs typeface="Kalpurush" panose="02000600000000000000" pitchFamily="2" charset="0"/>
                        </a:rPr>
                        <a:t>চাপ সহ্যক্ষমতা</a:t>
                      </a:r>
                      <a:endParaRPr lang="bn-BD" sz="36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৩–৫ </a:t>
                      </a:r>
                      <a:r>
                        <a:rPr lang="en-US" sz="3600">
                          <a:latin typeface="Kalpurush" panose="02000600000000000000" pitchFamily="2" charset="0"/>
                          <a:cs typeface="Kalpurush" panose="02000600000000000000" pitchFamily="2" charset="0"/>
                        </a:rPr>
                        <a:t>MPa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৩–৭ </a:t>
                      </a:r>
                      <a:r>
                        <a:rPr lang="en-US" sz="3600">
                          <a:latin typeface="Kalpurush" panose="02000600000000000000" pitchFamily="2" charset="0"/>
                          <a:cs typeface="Kalpurush" panose="02000600000000000000" pitchFamily="2" charset="0"/>
                        </a:rPr>
                        <a:t>MPa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3600" dirty="0">
                          <a:latin typeface="Kalpurush" panose="02000600000000000000" pitchFamily="2" charset="0"/>
                          <a:cs typeface="Kalpurush" panose="02000600000000000000" pitchFamily="2" charset="0"/>
                        </a:rPr>
                        <a:t>১০</a:t>
                      </a:r>
                      <a:r>
                        <a:rPr lang="bn-BD" sz="3600" dirty="0">
                          <a:latin typeface="Kalpurush" panose="02000600000000000000" pitchFamily="2" charset="0"/>
                          <a:cs typeface="Kalpurush" panose="02000600000000000000" pitchFamily="2" charset="0"/>
                        </a:rPr>
                        <a:t>–</a:t>
                      </a:r>
                      <a:r>
                        <a:rPr lang="en-US" sz="3600" dirty="0">
                          <a:latin typeface="Kalpurush" panose="02000600000000000000" pitchFamily="2" charset="0"/>
                          <a:cs typeface="Kalpurush" panose="02000600000000000000" pitchFamily="2" charset="0"/>
                        </a:rPr>
                        <a:t>১৫+</a:t>
                      </a:r>
                      <a:r>
                        <a:rPr lang="bn-BD" sz="3600" dirty="0">
                          <a:latin typeface="Kalpurush" panose="02000600000000000000" pitchFamily="2" charset="0"/>
                          <a:cs typeface="Kalpurush" panose="02000600000000000000" pitchFamily="2" charset="0"/>
                        </a:rPr>
                        <a:t> </a:t>
                      </a:r>
                      <a:r>
                        <a:rPr lang="en-US" sz="3600" dirty="0">
                          <a:latin typeface="Kalpurush" panose="02000600000000000000" pitchFamily="2" charset="0"/>
                          <a:cs typeface="Kalpurush" panose="02000600000000000000" pitchFamily="2" charset="0"/>
                        </a:rPr>
                        <a:t>MPa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en-US" sz="3600" dirty="0">
                          <a:latin typeface="Kalpurush" panose="02000600000000000000" pitchFamily="2" charset="0"/>
                          <a:cs typeface="Kalpurush" panose="02000600000000000000" pitchFamily="2" charset="0"/>
                        </a:rPr>
                        <a:t>১০</a:t>
                      </a:r>
                      <a:r>
                        <a:rPr lang="bn-BD" sz="3600" dirty="0">
                          <a:latin typeface="Kalpurush" panose="02000600000000000000" pitchFamily="2" charset="0"/>
                          <a:cs typeface="Kalpurush" panose="02000600000000000000" pitchFamily="2" charset="0"/>
                        </a:rPr>
                        <a:t>–</a:t>
                      </a:r>
                      <a:r>
                        <a:rPr lang="en-US" sz="3600" dirty="0">
                          <a:latin typeface="Kalpurush" panose="02000600000000000000" pitchFamily="2" charset="0"/>
                          <a:cs typeface="Kalpurush" panose="02000600000000000000" pitchFamily="2" charset="0"/>
                        </a:rPr>
                        <a:t>১</a:t>
                      </a:r>
                      <a:r>
                        <a:rPr lang="bn-BD" sz="3600" dirty="0">
                          <a:latin typeface="Kalpurush" panose="02000600000000000000" pitchFamily="2" charset="0"/>
                          <a:cs typeface="Kalpurush" panose="02000600000000000000" pitchFamily="2" charset="0"/>
                        </a:rPr>
                        <a:t>৫ </a:t>
                      </a:r>
                      <a:r>
                        <a:rPr lang="en-US" sz="3600" dirty="0">
                          <a:latin typeface="Kalpurush" panose="02000600000000000000" pitchFamily="2" charset="0"/>
                          <a:cs typeface="Kalpurush" panose="02000600000000000000" pitchFamily="2" charset="0"/>
                        </a:rPr>
                        <a:t>MPa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5071078"/>
                  </a:ext>
                </a:extLst>
              </a:tr>
              <a:tr h="790797">
                <a:tc>
                  <a:txBody>
                    <a:bodyPr/>
                    <a:lstStyle/>
                    <a:p>
                      <a:pPr>
                        <a:buNone/>
                      </a:pPr>
                      <a:r>
                        <a:rPr lang="bn-BD" sz="3600" b="1">
                          <a:latin typeface="Kalpurush" panose="02000600000000000000" pitchFamily="2" charset="0"/>
                          <a:cs typeface="Kalpurush" panose="02000600000000000000" pitchFamily="2" charset="0"/>
                        </a:rPr>
                        <a:t>তাপ নিরোধক</a:t>
                      </a:r>
                      <a:endParaRPr lang="bn-BD" sz="36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ভালো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খুব ভালো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মাঝারি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দুর্বল</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67455655"/>
                  </a:ext>
                </a:extLst>
              </a:tr>
              <a:tr h="1232719">
                <a:tc>
                  <a:txBody>
                    <a:bodyPr/>
                    <a:lstStyle/>
                    <a:p>
                      <a:pPr>
                        <a:buNone/>
                      </a:pPr>
                      <a:r>
                        <a:rPr lang="bn-BD" sz="3600" b="1">
                          <a:latin typeface="Kalpurush" panose="02000600000000000000" pitchFamily="2" charset="0"/>
                          <a:cs typeface="Kalpurush" panose="02000600000000000000" pitchFamily="2" charset="0"/>
                        </a:rPr>
                        <a:t>পরিবেশগত প্রভাব</a:t>
                      </a:r>
                      <a:endParaRPr lang="bn-BD" sz="360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খুব কম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মাঝারি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মাঝারি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খুব বেশি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77549983"/>
                  </a:ext>
                </a:extLst>
              </a:tr>
              <a:tr h="790797">
                <a:tc>
                  <a:txBody>
                    <a:bodyPr/>
                    <a:lstStyle/>
                    <a:p>
                      <a:pPr>
                        <a:buNone/>
                      </a:pPr>
                      <a:r>
                        <a:rPr lang="bn-BD" sz="3600" b="1" dirty="0">
                          <a:latin typeface="Kalpurush" panose="02000600000000000000" pitchFamily="2" charset="0"/>
                          <a:cs typeface="Kalpurush" panose="02000600000000000000" pitchFamily="2" charset="0"/>
                        </a:rPr>
                        <a:t>খরচ</a:t>
                      </a:r>
                      <a:endParaRPr lang="bn-BD" sz="3600" dirty="0">
                        <a:latin typeface="Kalpurush" panose="02000600000000000000" pitchFamily="2" charset="0"/>
                        <a:cs typeface="Kalpurush" panose="02000600000000000000"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কম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বেশি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a:latin typeface="Kalpurush" panose="02000600000000000000" pitchFamily="2" charset="0"/>
                          <a:cs typeface="Kalpurush" panose="02000600000000000000" pitchFamily="2" charset="0"/>
                        </a:rPr>
                        <a:t>মাঝারি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None/>
                      </a:pPr>
                      <a:r>
                        <a:rPr lang="bn-BD" sz="3600" dirty="0">
                          <a:latin typeface="Kalpurush" panose="02000600000000000000" pitchFamily="2" charset="0"/>
                          <a:cs typeface="Kalpurush" panose="02000600000000000000" pitchFamily="2" charset="0"/>
                        </a:rPr>
                        <a:t>মাঝারি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4115469"/>
                  </a:ext>
                </a:extLst>
              </a:tr>
            </a:tbl>
          </a:graphicData>
        </a:graphic>
      </p:graphicFrame>
    </p:spTree>
    <p:extLst>
      <p:ext uri="{BB962C8B-B14F-4D97-AF65-F5344CB8AC3E}">
        <p14:creationId xmlns:p14="http://schemas.microsoft.com/office/powerpoint/2010/main" val="3588112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4BC08D-7FA3-4EA6-EAB5-C1865905ACD5}"/>
              </a:ext>
            </a:extLst>
          </p:cNvPr>
          <p:cNvSpPr txBox="1"/>
          <p:nvPr/>
        </p:nvSpPr>
        <p:spPr>
          <a:xfrm>
            <a:off x="629862" y="379779"/>
            <a:ext cx="8626033" cy="10187404"/>
          </a:xfrm>
          <a:prstGeom prst="rect">
            <a:avLst/>
          </a:prstGeom>
          <a:noFill/>
        </p:spPr>
        <p:txBody>
          <a:bodyPr wrap="square">
            <a:spAutoFit/>
          </a:bodyPr>
          <a:lstStyle/>
          <a:p>
            <a:pPr>
              <a:lnSpc>
                <a:spcPct val="150000"/>
              </a:lnSpc>
            </a:pPr>
            <a:r>
              <a:rPr lang="bn-BD" sz="3200" b="1" dirty="0">
                <a:latin typeface="Kalpurush" panose="02000600000000000000" pitchFamily="2" charset="0"/>
                <a:cs typeface="Kalpurush" panose="02000600000000000000" pitchFamily="2" charset="0"/>
              </a:rPr>
              <a:t>বিবরণ</a:t>
            </a:r>
            <a:r>
              <a:rPr lang="en-US" sz="3200" b="1" dirty="0">
                <a:latin typeface="Kalpurush" panose="02000600000000000000" pitchFamily="2" charset="0"/>
                <a:cs typeface="Kalpurush" panose="02000600000000000000" pitchFamily="2" charset="0"/>
              </a:rPr>
              <a:t>:</a:t>
            </a:r>
            <a:br>
              <a:rPr lang="en-US"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ইটের মাপ: ২৪১ × ১১৪ × ৭০ মিমি</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দেয়ালের পুরুত্ব: ৫ ইঞ্চি</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মোট এলাকা: ১৬০৬ বর্গফুট</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বাইরের দেয়ালের দৈর্ঘ্য: ২৪৮.৫২ ফুট</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ভেতরের দেয়ালের দৈর্ঘ্য: ১১৭.৬২ ফুট</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সিমেন্ট : বালি অনুপাত</a:t>
            </a:r>
            <a:r>
              <a:rPr lang="en-US" sz="3200" dirty="0">
                <a:latin typeface="Kalpurush" panose="02000600000000000000" pitchFamily="2" charset="0"/>
                <a:cs typeface="Kalpurush" panose="02000600000000000000" pitchFamily="2" charset="0"/>
              </a:rPr>
              <a:t>: </a:t>
            </a:r>
            <a:r>
              <a:rPr lang="bn-BD" sz="3200" dirty="0">
                <a:latin typeface="Kalpurush" panose="02000600000000000000" pitchFamily="2" charset="0"/>
                <a:cs typeface="Kalpurush" panose="02000600000000000000" pitchFamily="2" charset="0"/>
              </a:rPr>
              <a:t>১ : ৫</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মর্টারের পুরুত্ব: ০.৫ ইঞ্চি</a:t>
            </a:r>
          </a:p>
          <a:p>
            <a:pPr>
              <a:lnSpc>
                <a:spcPct val="150000"/>
              </a:lnSpc>
            </a:pPr>
            <a:r>
              <a:rPr lang="bn-BD" sz="3200" b="1" dirty="0">
                <a:latin typeface="Kalpurush" panose="02000600000000000000" pitchFamily="2" charset="0"/>
                <a:cs typeface="Kalpurush" panose="02000600000000000000" pitchFamily="2" charset="0"/>
              </a:rPr>
              <a:t>প্রয়োজনীয় উপকরণ</a:t>
            </a:r>
            <a:br>
              <a:rPr lang="en-US"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১. ইটের সংখ্যা: ১৫,৬৬০ টি</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২. সিমেন্টের পরিমাণ: ৬২ ব্যাগ</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৩. বালির পরিমাণ: ৩৮২ ঘনফুট</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৪. মোট ব্যয়: ২,৩৯,৭৮০ টাকা</a:t>
            </a:r>
          </a:p>
          <a:p>
            <a:endParaRPr lang="en-US" sz="3200" dirty="0">
              <a:latin typeface="Kalpurush" panose="02000600000000000000" pitchFamily="2" charset="0"/>
              <a:cs typeface="Kalpurush" panose="02000600000000000000" pitchFamily="2" charset="0"/>
            </a:endParaRPr>
          </a:p>
        </p:txBody>
      </p:sp>
      <p:sp>
        <p:nvSpPr>
          <p:cNvPr id="6" name="TextBox 5">
            <a:extLst>
              <a:ext uri="{FF2B5EF4-FFF2-40B4-BE49-F238E27FC236}">
                <a16:creationId xmlns:a16="http://schemas.microsoft.com/office/drawing/2014/main" id="{102D8444-6F4D-96F1-1613-31973830B5B8}"/>
              </a:ext>
            </a:extLst>
          </p:cNvPr>
          <p:cNvSpPr txBox="1"/>
          <p:nvPr/>
        </p:nvSpPr>
        <p:spPr>
          <a:xfrm>
            <a:off x="4442890" y="422154"/>
            <a:ext cx="9144000" cy="646331"/>
          </a:xfrm>
          <a:prstGeom prst="rect">
            <a:avLst/>
          </a:prstGeom>
          <a:noFill/>
        </p:spPr>
        <p:txBody>
          <a:bodyPr wrap="square">
            <a:spAutoFit/>
          </a:bodyPr>
          <a:lstStyle/>
          <a:p>
            <a:r>
              <a:rPr lang="bn-BD" sz="3600" b="1" dirty="0">
                <a:latin typeface="Kalpurush" panose="02000600000000000000" pitchFamily="2" charset="0"/>
                <a:cs typeface="Kalpurush" panose="02000600000000000000" pitchFamily="2" charset="0"/>
              </a:rPr>
              <a:t>ইট দিয়ে নির্মিত প্রদর্শনী ঘর</a:t>
            </a:r>
            <a:endParaRPr lang="en-US" sz="3600" b="1" dirty="0">
              <a:latin typeface="Kalpurush" panose="02000600000000000000" pitchFamily="2" charset="0"/>
              <a:cs typeface="Kalpurush" panose="02000600000000000000" pitchFamily="2" charset="0"/>
            </a:endParaRPr>
          </a:p>
        </p:txBody>
      </p:sp>
      <p:pic>
        <p:nvPicPr>
          <p:cNvPr id="7" name="Picture 6">
            <a:extLst>
              <a:ext uri="{FF2B5EF4-FFF2-40B4-BE49-F238E27FC236}">
                <a16:creationId xmlns:a16="http://schemas.microsoft.com/office/drawing/2014/main" id="{CB5A7EFB-7E55-2618-9BEA-86E4E9F4B57F}"/>
              </a:ext>
            </a:extLst>
          </p:cNvPr>
          <p:cNvPicPr>
            <a:picLocks noChangeAspect="1"/>
          </p:cNvPicPr>
          <p:nvPr/>
        </p:nvPicPr>
        <p:blipFill>
          <a:blip r:embed="rId2"/>
          <a:stretch>
            <a:fillRect/>
          </a:stretch>
        </p:blipFill>
        <p:spPr>
          <a:xfrm>
            <a:off x="7554686" y="1183946"/>
            <a:ext cx="10363199" cy="8194556"/>
          </a:xfrm>
          <a:prstGeom prst="rect">
            <a:avLst/>
          </a:prstGeom>
        </p:spPr>
      </p:pic>
    </p:spTree>
    <p:extLst>
      <p:ext uri="{BB962C8B-B14F-4D97-AF65-F5344CB8AC3E}">
        <p14:creationId xmlns:p14="http://schemas.microsoft.com/office/powerpoint/2010/main" val="608907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C38511-995D-94F9-B039-0D23A5C8B5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4756" y="1577542"/>
            <a:ext cx="15161914" cy="8528577"/>
          </a:xfrm>
          <a:prstGeom prst="rect">
            <a:avLst/>
          </a:prstGeom>
        </p:spPr>
      </p:pic>
      <p:sp>
        <p:nvSpPr>
          <p:cNvPr id="7" name="TextBox 6">
            <a:extLst>
              <a:ext uri="{FF2B5EF4-FFF2-40B4-BE49-F238E27FC236}">
                <a16:creationId xmlns:a16="http://schemas.microsoft.com/office/drawing/2014/main" id="{FE6A480B-447B-B7C7-8E3F-ABF1932CCB0C}"/>
              </a:ext>
            </a:extLst>
          </p:cNvPr>
          <p:cNvSpPr txBox="1"/>
          <p:nvPr/>
        </p:nvSpPr>
        <p:spPr>
          <a:xfrm>
            <a:off x="5312229" y="740229"/>
            <a:ext cx="6574971" cy="646331"/>
          </a:xfrm>
          <a:prstGeom prst="rect">
            <a:avLst/>
          </a:prstGeom>
          <a:noFill/>
        </p:spPr>
        <p:txBody>
          <a:bodyPr wrap="square" rtlCol="0">
            <a:spAutoFit/>
          </a:bodyPr>
          <a:lstStyle/>
          <a:p>
            <a:r>
              <a:rPr lang="bn-BD" sz="3600" b="1">
                <a:latin typeface="Kalpurush" panose="02000600000000000000" pitchFamily="2" charset="0"/>
                <a:cs typeface="Kalpurush" panose="02000600000000000000" pitchFamily="2" charset="0"/>
              </a:rPr>
              <a:t>ইট দিয়ে নির্মিত প্রদর্শনী ঘর</a:t>
            </a:r>
            <a:endParaRPr lang="en-US" sz="3600" b="1" dirty="0">
              <a:latin typeface="Kalpurush" panose="02000600000000000000" pitchFamily="2" charset="0"/>
              <a:cs typeface="Kalpurush" panose="02000600000000000000" pitchFamily="2" charset="0"/>
            </a:endParaRPr>
          </a:p>
        </p:txBody>
      </p:sp>
    </p:spTree>
    <p:extLst>
      <p:ext uri="{BB962C8B-B14F-4D97-AF65-F5344CB8AC3E}">
        <p14:creationId xmlns:p14="http://schemas.microsoft.com/office/powerpoint/2010/main" val="3060185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2D682B-5EDD-94B1-DEEC-BC25DD2F0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1" y="1800225"/>
            <a:ext cx="11887199" cy="6686549"/>
          </a:xfrm>
          <a:prstGeom prst="rect">
            <a:avLst/>
          </a:prstGeom>
        </p:spPr>
      </p:pic>
      <p:sp>
        <p:nvSpPr>
          <p:cNvPr id="5" name="TextBox 4">
            <a:extLst>
              <a:ext uri="{FF2B5EF4-FFF2-40B4-BE49-F238E27FC236}">
                <a16:creationId xmlns:a16="http://schemas.microsoft.com/office/drawing/2014/main" id="{06926209-C225-8EBE-E4FE-B012BD3BD450}"/>
              </a:ext>
            </a:extLst>
          </p:cNvPr>
          <p:cNvSpPr txBox="1"/>
          <p:nvPr/>
        </p:nvSpPr>
        <p:spPr>
          <a:xfrm>
            <a:off x="6281057" y="588154"/>
            <a:ext cx="9209314" cy="646331"/>
          </a:xfrm>
          <a:prstGeom prst="rect">
            <a:avLst/>
          </a:prstGeom>
          <a:noFill/>
        </p:spPr>
        <p:txBody>
          <a:bodyPr wrap="square">
            <a:spAutoFit/>
          </a:bodyPr>
          <a:lstStyle/>
          <a:p>
            <a:r>
              <a:rPr lang="en-US" sz="3600" b="1" dirty="0" err="1">
                <a:latin typeface="Kalpurush" panose="02000600000000000000" pitchFamily="2" charset="0"/>
                <a:cs typeface="Kalpurush" panose="02000600000000000000" pitchFamily="2" charset="0"/>
              </a:rPr>
              <a:t>সলিড</a:t>
            </a:r>
            <a:r>
              <a:rPr lang="en-US" sz="3600" b="1" dirty="0">
                <a:latin typeface="Kalpurush" panose="02000600000000000000" pitchFamily="2" charset="0"/>
                <a:cs typeface="Kalpurush" panose="02000600000000000000" pitchFamily="2" charset="0"/>
              </a:rPr>
              <a:t> </a:t>
            </a:r>
            <a:r>
              <a:rPr lang="en-US" sz="3600" b="1" dirty="0" err="1">
                <a:latin typeface="Kalpurush" panose="02000600000000000000" pitchFamily="2" charset="0"/>
                <a:cs typeface="Kalpurush" panose="02000600000000000000" pitchFamily="2" charset="0"/>
              </a:rPr>
              <a:t>ব্লক</a:t>
            </a:r>
            <a:r>
              <a:rPr lang="bn-BD" sz="3600" b="1" dirty="0">
                <a:latin typeface="Kalpurush" panose="02000600000000000000" pitchFamily="2" charset="0"/>
                <a:cs typeface="Kalpurush" panose="02000600000000000000" pitchFamily="2" charset="0"/>
              </a:rPr>
              <a:t> দিয়ে নির্মিত প্রদর্শনী ঘর</a:t>
            </a:r>
            <a:endParaRPr lang="en-US" sz="3600" b="1" dirty="0">
              <a:latin typeface="Kalpurush" panose="02000600000000000000" pitchFamily="2" charset="0"/>
              <a:cs typeface="Kalpurush" panose="02000600000000000000" pitchFamily="2" charset="0"/>
            </a:endParaRPr>
          </a:p>
        </p:txBody>
      </p:sp>
      <p:sp>
        <p:nvSpPr>
          <p:cNvPr id="6" name="TextBox 5">
            <a:extLst>
              <a:ext uri="{FF2B5EF4-FFF2-40B4-BE49-F238E27FC236}">
                <a16:creationId xmlns:a16="http://schemas.microsoft.com/office/drawing/2014/main" id="{E8646FE8-10AE-FF84-36BA-872E476E1CE7}"/>
              </a:ext>
            </a:extLst>
          </p:cNvPr>
          <p:cNvSpPr txBox="1"/>
          <p:nvPr/>
        </p:nvSpPr>
        <p:spPr>
          <a:xfrm>
            <a:off x="326581" y="326797"/>
            <a:ext cx="8626033" cy="9633406"/>
          </a:xfrm>
          <a:prstGeom prst="rect">
            <a:avLst/>
          </a:prstGeom>
          <a:noFill/>
        </p:spPr>
        <p:txBody>
          <a:bodyPr wrap="square">
            <a:spAutoFit/>
          </a:bodyPr>
          <a:lstStyle/>
          <a:p>
            <a:pPr>
              <a:lnSpc>
                <a:spcPct val="150000"/>
              </a:lnSpc>
            </a:pPr>
            <a:r>
              <a:rPr lang="bn-BD" sz="3200" b="1" dirty="0">
                <a:latin typeface="Kalpurush" panose="02000600000000000000" pitchFamily="2" charset="0"/>
                <a:cs typeface="Kalpurush" panose="02000600000000000000" pitchFamily="2" charset="0"/>
              </a:rPr>
              <a:t>বিবরণ</a:t>
            </a:r>
            <a:r>
              <a:rPr lang="en-US" sz="3200" b="1" dirty="0">
                <a:latin typeface="Kalpurush" panose="02000600000000000000" pitchFamily="2" charset="0"/>
                <a:cs typeface="Kalpurush" panose="02000600000000000000" pitchFamily="2" charset="0"/>
              </a:rPr>
              <a:t>:</a:t>
            </a:r>
            <a:br>
              <a:rPr lang="en-US" sz="3200" dirty="0">
                <a:latin typeface="Kalpurush" panose="02000600000000000000" pitchFamily="2" charset="0"/>
                <a:cs typeface="Kalpurush" panose="02000600000000000000" pitchFamily="2" charset="0"/>
              </a:rPr>
            </a:br>
            <a:r>
              <a:rPr lang="en-US" sz="3200" dirty="0" err="1">
                <a:latin typeface="Kalpurush" panose="02000600000000000000" pitchFamily="2" charset="0"/>
                <a:cs typeface="Kalpurush" panose="02000600000000000000" pitchFamily="2" charset="0"/>
              </a:rPr>
              <a:t>ব্লকের</a:t>
            </a:r>
            <a:r>
              <a:rPr lang="bn-BD" sz="3200" dirty="0">
                <a:latin typeface="Kalpurush" panose="02000600000000000000" pitchFamily="2" charset="0"/>
                <a:cs typeface="Kalpurush" panose="02000600000000000000" pitchFamily="2" charset="0"/>
              </a:rPr>
              <a:t> মাপ: ২৪১ × ১১৪ × ৭০ মিমি</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দেয়ালের পুরুত্ব: ৫ ইঞ্চি</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মোট এলাকা: ১৬০৬ বর্গফুট</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বাইরের দেয়ালের দৈর্ঘ্য: ২৪৮.৫২ ফুট</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ভেতরের দেয়ালের দৈর্ঘ্য: ১১৭.৬২ ফুট</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সিমেন্ট : বালি অনুপাত</a:t>
            </a:r>
            <a:r>
              <a:rPr lang="en-US" sz="3200" dirty="0">
                <a:latin typeface="Kalpurush" panose="02000600000000000000" pitchFamily="2" charset="0"/>
                <a:cs typeface="Kalpurush" panose="02000600000000000000" pitchFamily="2" charset="0"/>
              </a:rPr>
              <a:t>: </a:t>
            </a:r>
            <a:r>
              <a:rPr lang="bn-BD" sz="3200" dirty="0">
                <a:latin typeface="Kalpurush" panose="02000600000000000000" pitchFamily="2" charset="0"/>
                <a:cs typeface="Kalpurush" panose="02000600000000000000" pitchFamily="2" charset="0"/>
              </a:rPr>
              <a:t>১ : ৫</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মর্টারের পুরুত্ব: ০.৫ ইঞ্চি</a:t>
            </a:r>
          </a:p>
          <a:p>
            <a:pPr>
              <a:lnSpc>
                <a:spcPct val="150000"/>
              </a:lnSpc>
            </a:pPr>
            <a:r>
              <a:rPr lang="bn-BD" sz="3200" b="1" dirty="0">
                <a:latin typeface="Kalpurush" panose="02000600000000000000" pitchFamily="2" charset="0"/>
                <a:cs typeface="Kalpurush" panose="02000600000000000000" pitchFamily="2" charset="0"/>
              </a:rPr>
              <a:t>প্রয়োজনীয় উপকরণ</a:t>
            </a:r>
            <a:br>
              <a:rPr lang="en-US"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১. </a:t>
            </a:r>
            <a:r>
              <a:rPr lang="en-US" sz="3200" dirty="0" err="1">
                <a:latin typeface="Kalpurush" panose="02000600000000000000" pitchFamily="2" charset="0"/>
                <a:cs typeface="Kalpurush" panose="02000600000000000000" pitchFamily="2" charset="0"/>
              </a:rPr>
              <a:t>ব্লকের</a:t>
            </a:r>
            <a:r>
              <a:rPr lang="bn-BD" sz="3200" dirty="0">
                <a:latin typeface="Kalpurush" panose="02000600000000000000" pitchFamily="2" charset="0"/>
                <a:cs typeface="Kalpurush" panose="02000600000000000000" pitchFamily="2" charset="0"/>
              </a:rPr>
              <a:t> সংখ্যা: ১৫,৬৬০ টি</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২. সিমেন্টের পরিমাণ: ৬২ ব্যাগ</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৩. বালির পরিমাণ: ৩৮২ ঘনফুট</a:t>
            </a:r>
            <a:br>
              <a:rPr lang="bn-BD" sz="3200" dirty="0">
                <a:latin typeface="Kalpurush" panose="02000600000000000000" pitchFamily="2" charset="0"/>
                <a:cs typeface="Kalpurush" panose="02000600000000000000" pitchFamily="2" charset="0"/>
              </a:rPr>
            </a:br>
            <a:r>
              <a:rPr lang="bn-BD" sz="3200" dirty="0">
                <a:latin typeface="Kalpurush" panose="02000600000000000000" pitchFamily="2" charset="0"/>
                <a:cs typeface="Kalpurush" panose="02000600000000000000" pitchFamily="2" charset="0"/>
              </a:rPr>
              <a:t>৪. মোট ব্যয়: ২,৩৯,৭৮০ টাকা</a:t>
            </a:r>
          </a:p>
        </p:txBody>
      </p:sp>
    </p:spTree>
    <p:extLst>
      <p:ext uri="{BB962C8B-B14F-4D97-AF65-F5344CB8AC3E}">
        <p14:creationId xmlns:p14="http://schemas.microsoft.com/office/powerpoint/2010/main" val="240830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E83A1E-576C-BDC4-9EDC-C0615345320B}"/>
              </a:ext>
            </a:extLst>
          </p:cNvPr>
          <p:cNvSpPr txBox="1"/>
          <p:nvPr/>
        </p:nvSpPr>
        <p:spPr>
          <a:xfrm>
            <a:off x="3632838" y="192369"/>
            <a:ext cx="10297886" cy="646331"/>
          </a:xfrm>
          <a:prstGeom prst="rect">
            <a:avLst/>
          </a:prstGeom>
          <a:noFill/>
        </p:spPr>
        <p:txBody>
          <a:bodyPr wrap="square">
            <a:spAutoFit/>
          </a:bodyPr>
          <a:lstStyle/>
          <a:p>
            <a:r>
              <a:rPr lang="bn-BD" sz="3600" b="1" dirty="0">
                <a:latin typeface="Kalpurush" panose="02000600000000000000" pitchFamily="2" charset="0"/>
                <a:cs typeface="Kalpurush" panose="02000600000000000000" pitchFamily="2" charset="0"/>
              </a:rPr>
              <a:t>সলিড ও ফাঁপা ব্লক দিয়ে নির্মিত প্রদর্শনী ঘর</a:t>
            </a:r>
            <a:endParaRPr lang="en-US" sz="3600" b="1" dirty="0">
              <a:latin typeface="Kalpurush" panose="02000600000000000000" pitchFamily="2" charset="0"/>
              <a:cs typeface="Kalpurush" panose="02000600000000000000" pitchFamily="2" charset="0"/>
            </a:endParaRPr>
          </a:p>
        </p:txBody>
      </p:sp>
      <p:sp>
        <p:nvSpPr>
          <p:cNvPr id="4" name="TextBox 3">
            <a:extLst>
              <a:ext uri="{FF2B5EF4-FFF2-40B4-BE49-F238E27FC236}">
                <a16:creationId xmlns:a16="http://schemas.microsoft.com/office/drawing/2014/main" id="{A2BBE332-F320-3142-A1F4-3A4FFE4BD37F}"/>
              </a:ext>
            </a:extLst>
          </p:cNvPr>
          <p:cNvSpPr txBox="1"/>
          <p:nvPr/>
        </p:nvSpPr>
        <p:spPr>
          <a:xfrm>
            <a:off x="387338" y="515534"/>
            <a:ext cx="9671062" cy="9733434"/>
          </a:xfrm>
          <a:prstGeom prst="rect">
            <a:avLst/>
          </a:prstGeom>
          <a:noFill/>
        </p:spPr>
        <p:txBody>
          <a:bodyPr wrap="square">
            <a:spAutoFit/>
          </a:bodyPr>
          <a:lstStyle/>
          <a:p>
            <a:pPr>
              <a:lnSpc>
                <a:spcPct val="150000"/>
              </a:lnSpc>
            </a:pPr>
            <a:r>
              <a:rPr lang="bn-BD" sz="2800" b="1" dirty="0">
                <a:latin typeface="Kalpurush" panose="02000600000000000000" pitchFamily="2" charset="0"/>
                <a:cs typeface="Kalpurush" panose="02000600000000000000" pitchFamily="2" charset="0"/>
              </a:rPr>
              <a:t>বিবরণ</a:t>
            </a:r>
            <a:r>
              <a:rPr lang="en-US" sz="2800" b="1" dirty="0">
                <a:latin typeface="Kalpurush" panose="02000600000000000000" pitchFamily="2" charset="0"/>
                <a:cs typeface="Kalpurush" panose="02000600000000000000" pitchFamily="2" charset="0"/>
              </a:rPr>
              <a:t>:</a:t>
            </a:r>
            <a:br>
              <a:rPr lang="en-US"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ইটের মাপ: ২৪১ × ১১৪ × ৭০ মিমি</a:t>
            </a:r>
            <a:br>
              <a:rPr lang="bn-BD"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ফাঁপা ব্লকের মাপ: ৩৯০ × ১৯০ × ১০০ মিমি</a:t>
            </a:r>
            <a:br>
              <a:rPr lang="bn-BD"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দেয়ালের পুরুত্ব: </a:t>
            </a:r>
            <a:r>
              <a:rPr lang="en-US" sz="2800" dirty="0">
                <a:latin typeface="Kalpurush" panose="02000600000000000000" pitchFamily="2" charset="0"/>
                <a:cs typeface="Kalpurush" panose="02000600000000000000" pitchFamily="2" charset="0"/>
              </a:rPr>
              <a:t>১১৪ ও </a:t>
            </a:r>
            <a:r>
              <a:rPr lang="bn-BD" sz="2800" dirty="0">
                <a:latin typeface="Kalpurush" panose="02000600000000000000" pitchFamily="2" charset="0"/>
                <a:cs typeface="Kalpurush" panose="02000600000000000000" pitchFamily="2" charset="0"/>
              </a:rPr>
              <a:t>১০০ মিমি</a:t>
            </a:r>
            <a:br>
              <a:rPr lang="bn-BD"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মোট এলাকা: ১৬০৬ বর্গফুট</a:t>
            </a:r>
            <a:br>
              <a:rPr lang="bn-BD"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বাইরের দেয়ালের দৈর্ঘ্য: ২৪৮.৫২ ফুট</a:t>
            </a:r>
            <a:br>
              <a:rPr lang="bn-BD"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ভেতরের দেয়ালের দৈর্ঘ্য: ১১৭.৬২ ফুট</a:t>
            </a:r>
            <a:br>
              <a:rPr lang="bn-BD"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সিমেন্ট : বালি অনুপাত </a:t>
            </a:r>
            <a:r>
              <a:rPr lang="en-US" sz="2800" dirty="0">
                <a:latin typeface="Kalpurush" panose="02000600000000000000" pitchFamily="2" charset="0"/>
                <a:cs typeface="Kalpurush" panose="02000600000000000000" pitchFamily="2" charset="0"/>
              </a:rPr>
              <a:t>: </a:t>
            </a:r>
            <a:r>
              <a:rPr lang="bn-BD" sz="2800" dirty="0">
                <a:latin typeface="Kalpurush" panose="02000600000000000000" pitchFamily="2" charset="0"/>
                <a:cs typeface="Kalpurush" panose="02000600000000000000" pitchFamily="2" charset="0"/>
              </a:rPr>
              <a:t>১ : ৫</a:t>
            </a:r>
            <a:br>
              <a:rPr lang="bn-BD"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মর্টারের পুরুত্ব: ০.৫ ইঞ্চি</a:t>
            </a:r>
          </a:p>
          <a:p>
            <a:pPr>
              <a:lnSpc>
                <a:spcPct val="150000"/>
              </a:lnSpc>
            </a:pPr>
            <a:r>
              <a:rPr lang="bn-BD" sz="2800" b="1" dirty="0">
                <a:latin typeface="Kalpurush" panose="02000600000000000000" pitchFamily="2" charset="0"/>
                <a:cs typeface="Kalpurush" panose="02000600000000000000" pitchFamily="2" charset="0"/>
              </a:rPr>
              <a:t>প্রয়োজনীয় উপকরণ</a:t>
            </a:r>
            <a:endParaRPr lang="en-US" sz="2800" b="1" dirty="0">
              <a:latin typeface="Kalpurush" panose="02000600000000000000" pitchFamily="2" charset="0"/>
              <a:cs typeface="Kalpurush" panose="02000600000000000000" pitchFamily="2" charset="0"/>
            </a:endParaRPr>
          </a:p>
          <a:p>
            <a:pPr>
              <a:lnSpc>
                <a:spcPct val="150000"/>
              </a:lnSpc>
            </a:pPr>
            <a:r>
              <a:rPr lang="bn-BD" sz="2800" dirty="0">
                <a:latin typeface="Kalpurush" panose="02000600000000000000" pitchFamily="2" charset="0"/>
                <a:cs typeface="Kalpurush" panose="02000600000000000000" pitchFamily="2" charset="0"/>
              </a:rPr>
              <a:t>১. </a:t>
            </a:r>
            <a:r>
              <a:rPr lang="en-US" sz="2800" dirty="0" err="1">
                <a:latin typeface="Kalpurush" panose="02000600000000000000" pitchFamily="2" charset="0"/>
                <a:cs typeface="Kalpurush" panose="02000600000000000000" pitchFamily="2" charset="0"/>
              </a:rPr>
              <a:t>সলিড</a:t>
            </a:r>
            <a:r>
              <a:rPr lang="en-US" sz="2800" dirty="0">
                <a:latin typeface="Kalpurush" panose="02000600000000000000" pitchFamily="2" charset="0"/>
                <a:cs typeface="Kalpurush" panose="02000600000000000000" pitchFamily="2" charset="0"/>
              </a:rPr>
              <a:t> </a:t>
            </a:r>
            <a:r>
              <a:rPr lang="bn-BD" sz="2800" dirty="0">
                <a:latin typeface="Kalpurush" panose="02000600000000000000" pitchFamily="2" charset="0"/>
                <a:cs typeface="Kalpurush" panose="02000600000000000000" pitchFamily="2" charset="0"/>
              </a:rPr>
              <a:t>ব্লকের সংখ্যা: ১০,৬২৯ টি</a:t>
            </a:r>
            <a:br>
              <a:rPr lang="bn-BD"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২. ফাঁপা ব্লকের সংখ্যা: ১,২৪৩ টি</a:t>
            </a:r>
            <a:br>
              <a:rPr lang="bn-BD"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৩. সিমেন্টের পরিমাণ: ২৭২ ব্যাগ</a:t>
            </a:r>
            <a:br>
              <a:rPr lang="bn-BD"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৪. বালির পরিমাণ: ৩৩৫ ঘনফুট</a:t>
            </a:r>
            <a:br>
              <a:rPr lang="bn-BD" sz="2800" dirty="0">
                <a:latin typeface="Kalpurush" panose="02000600000000000000" pitchFamily="2" charset="0"/>
                <a:cs typeface="Kalpurush" panose="02000600000000000000" pitchFamily="2" charset="0"/>
              </a:rPr>
            </a:br>
            <a:r>
              <a:rPr lang="bn-BD" sz="2800" dirty="0">
                <a:latin typeface="Kalpurush" panose="02000600000000000000" pitchFamily="2" charset="0"/>
                <a:cs typeface="Kalpurush" panose="02000600000000000000" pitchFamily="2" charset="0"/>
              </a:rPr>
              <a:t>৫. মোট ব্যয়: ২,২৮,৭৪৩ টা</a:t>
            </a:r>
          </a:p>
        </p:txBody>
      </p:sp>
      <p:pic>
        <p:nvPicPr>
          <p:cNvPr id="5" name="Picture 4">
            <a:extLst>
              <a:ext uri="{FF2B5EF4-FFF2-40B4-BE49-F238E27FC236}">
                <a16:creationId xmlns:a16="http://schemas.microsoft.com/office/drawing/2014/main" id="{3AECD842-E853-6A49-EEAD-3DB4CA761DC0}"/>
              </a:ext>
            </a:extLst>
          </p:cNvPr>
          <p:cNvPicPr>
            <a:picLocks noChangeAspect="1"/>
          </p:cNvPicPr>
          <p:nvPr/>
        </p:nvPicPr>
        <p:blipFill>
          <a:blip r:embed="rId3"/>
          <a:stretch>
            <a:fillRect/>
          </a:stretch>
        </p:blipFill>
        <p:spPr>
          <a:xfrm>
            <a:off x="6868633" y="1469998"/>
            <a:ext cx="11245197" cy="8891983"/>
          </a:xfrm>
          <a:prstGeom prst="rect">
            <a:avLst/>
          </a:prstGeom>
        </p:spPr>
      </p:pic>
    </p:spTree>
    <p:extLst>
      <p:ext uri="{BB962C8B-B14F-4D97-AF65-F5344CB8AC3E}">
        <p14:creationId xmlns:p14="http://schemas.microsoft.com/office/powerpoint/2010/main" val="1040535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1058C3A-AD40-574D-0C44-DD720331D8C2}"/>
              </a:ext>
            </a:extLst>
          </p:cNvPr>
          <p:cNvSpPr/>
          <p:nvPr/>
        </p:nvSpPr>
        <p:spPr>
          <a:xfrm>
            <a:off x="667977" y="2751601"/>
            <a:ext cx="17095305" cy="1323439"/>
          </a:xfrm>
          <a:prstGeom prst="rect">
            <a:avLst/>
          </a:prstGeom>
        </p:spPr>
        <p:txBody>
          <a:bodyPr wrap="squar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sz="4000" b="1" dirty="0">
                <a:latin typeface="SolaimanLipi" panose="03000600000000000000" pitchFamily="66" charset="0"/>
                <a:cs typeface="SolaimanLipi" panose="03000600000000000000" pitchFamily="66" charset="0"/>
              </a:rPr>
              <a:t>Bricks to Blocks: Information and coordination challenges for transitioning to a cleaner building technology</a:t>
            </a:r>
            <a:endParaRPr lang="en-US" sz="4000" b="1" i="1" dirty="0">
              <a:latin typeface="SolaimanLipi" panose="03000600000000000000" pitchFamily="66" charset="0"/>
              <a:cs typeface="SolaimanLipi" panose="03000600000000000000" pitchFamily="66" charset="0"/>
            </a:endParaRPr>
          </a:p>
        </p:txBody>
      </p:sp>
      <p:sp>
        <p:nvSpPr>
          <p:cNvPr id="4" name="Rectangle 3">
            <a:extLst>
              <a:ext uri="{FF2B5EF4-FFF2-40B4-BE49-F238E27FC236}">
                <a16:creationId xmlns:a16="http://schemas.microsoft.com/office/drawing/2014/main" id="{80C6D695-AD77-DAB3-E68D-AB397A2E569C}"/>
              </a:ext>
            </a:extLst>
          </p:cNvPr>
          <p:cNvSpPr/>
          <p:nvPr/>
        </p:nvSpPr>
        <p:spPr>
          <a:xfrm>
            <a:off x="4528794" y="5504075"/>
            <a:ext cx="9230412" cy="707886"/>
          </a:xfrm>
          <a:prstGeom prst="rect">
            <a:avLst/>
          </a:prstGeom>
        </p:spPr>
        <p:txBody>
          <a:bodyPr wrap="none">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as-IN" sz="4000" dirty="0">
                <a:latin typeface="SolaimanLipi" panose="03000600000000000000" pitchFamily="66" charset="0"/>
                <a:cs typeface="SolaimanLipi" panose="03000600000000000000" pitchFamily="66" charset="0"/>
              </a:rPr>
              <a:t>প্রকৌশলী, ঠিকাদার ও </a:t>
            </a:r>
            <a:r>
              <a:rPr lang="en-US" sz="4000" dirty="0" err="1">
                <a:latin typeface="SolaimanLipi" panose="03000600000000000000" pitchFamily="66" charset="0"/>
                <a:cs typeface="SolaimanLipi" panose="03000600000000000000" pitchFamily="66" charset="0"/>
              </a:rPr>
              <a:t>রাজমিস্ত্রীদের</a:t>
            </a:r>
            <a:r>
              <a:rPr lang="as-IN" sz="4000" dirty="0">
                <a:latin typeface="SolaimanLipi" panose="03000600000000000000" pitchFamily="66" charset="0"/>
                <a:cs typeface="SolaimanLipi" panose="03000600000000000000" pitchFamily="66" charset="0"/>
              </a:rPr>
              <a:t> জন্য কর্মশালা</a:t>
            </a:r>
            <a:endParaRPr lang="en-US" sz="4000" dirty="0">
              <a:latin typeface="SolaimanLipi" panose="03000600000000000000" pitchFamily="66" charset="0"/>
              <a:cs typeface="SolaimanLipi" panose="03000600000000000000" pitchFamily="66" charset="0"/>
            </a:endParaRPr>
          </a:p>
        </p:txBody>
      </p:sp>
      <p:pic>
        <p:nvPicPr>
          <p:cNvPr id="5" name="Picture 4">
            <a:extLst>
              <a:ext uri="{FF2B5EF4-FFF2-40B4-BE49-F238E27FC236}">
                <a16:creationId xmlns:a16="http://schemas.microsoft.com/office/drawing/2014/main" id="{1C4F95F6-9FDA-B64D-1659-6AB73F3F1770}"/>
              </a:ext>
            </a:extLst>
          </p:cNvPr>
          <p:cNvPicPr>
            <a:picLocks noChangeAspect="1"/>
          </p:cNvPicPr>
          <p:nvPr/>
        </p:nvPicPr>
        <p:blipFill>
          <a:blip r:embed="rId3"/>
          <a:stretch>
            <a:fillRect/>
          </a:stretch>
        </p:blipFill>
        <p:spPr>
          <a:xfrm>
            <a:off x="6960763" y="1054834"/>
            <a:ext cx="4509733" cy="1359552"/>
          </a:xfrm>
          <a:prstGeom prst="rect">
            <a:avLst/>
          </a:prstGeom>
        </p:spPr>
      </p:pic>
      <p:sp>
        <p:nvSpPr>
          <p:cNvPr id="8" name="TextBox 1">
            <a:extLst>
              <a:ext uri="{FF2B5EF4-FFF2-40B4-BE49-F238E27FC236}">
                <a16:creationId xmlns:a16="http://schemas.microsoft.com/office/drawing/2014/main" id="{BF1CCA82-0721-F63E-6749-B175B83B138F}"/>
              </a:ext>
            </a:extLst>
          </p:cNvPr>
          <p:cNvSpPr txBox="1"/>
          <p:nvPr/>
        </p:nvSpPr>
        <p:spPr>
          <a:xfrm>
            <a:off x="1393533" y="9423463"/>
            <a:ext cx="15644191" cy="507831"/>
          </a:xfrm>
          <a:prstGeom prst="rect">
            <a:avLst/>
          </a:prstGeom>
          <a:noFill/>
        </p:spPr>
        <p:txBody>
          <a:bodyPr wrap="square" rtlCol="0">
            <a:spAutoFit/>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pPr algn="ctr"/>
            <a:r>
              <a:rPr lang="en-US" b="1" dirty="0" err="1"/>
              <a:t>গবেষণার</a:t>
            </a:r>
            <a:r>
              <a:rPr lang="en-US" b="1" dirty="0"/>
              <a:t> </a:t>
            </a:r>
            <a:r>
              <a:rPr lang="en-US" b="1" dirty="0" err="1"/>
              <a:t>অর্থায়নেঃ</a:t>
            </a:r>
            <a:r>
              <a:rPr lang="en-US" b="1" dirty="0"/>
              <a:t> </a:t>
            </a:r>
            <a:r>
              <a:rPr lang="en-US" b="1" i="0" dirty="0">
                <a:solidFill>
                  <a:srgbClr val="000000"/>
                </a:solidFill>
                <a:effectLst/>
                <a:latin typeface="interstate"/>
              </a:rPr>
              <a:t>Private Enterprise Development in Low Income Countries (PEDL)</a:t>
            </a:r>
          </a:p>
        </p:txBody>
      </p:sp>
      <p:pic>
        <p:nvPicPr>
          <p:cNvPr id="2" name="Picture 1" descr="A logo with a green and blue logo&#10;&#10;Description automatically generated">
            <a:extLst>
              <a:ext uri="{FF2B5EF4-FFF2-40B4-BE49-F238E27FC236}">
                <a16:creationId xmlns:a16="http://schemas.microsoft.com/office/drawing/2014/main" id="{D0905261-C72D-3A89-ED70-41E2AA3787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5926" y="7847710"/>
            <a:ext cx="2254103" cy="1257907"/>
          </a:xfrm>
          <a:prstGeom prst="rect">
            <a:avLst/>
          </a:prstGeom>
        </p:spPr>
      </p:pic>
    </p:spTree>
    <p:extLst>
      <p:ext uri="{BB962C8B-B14F-4D97-AF65-F5344CB8AC3E}">
        <p14:creationId xmlns:p14="http://schemas.microsoft.com/office/powerpoint/2010/main" val="2936600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4D13B4-11EF-5BB9-37FB-7F5A90F5AA38}"/>
              </a:ext>
            </a:extLst>
          </p:cNvPr>
          <p:cNvPicPr>
            <a:picLocks noChangeAspect="1"/>
          </p:cNvPicPr>
          <p:nvPr/>
        </p:nvPicPr>
        <p:blipFill>
          <a:blip r:embed="rId2"/>
          <a:stretch>
            <a:fillRect/>
          </a:stretch>
        </p:blipFill>
        <p:spPr>
          <a:xfrm>
            <a:off x="8077200" y="1276792"/>
            <a:ext cx="10210800" cy="8418554"/>
          </a:xfrm>
          <a:prstGeom prst="rect">
            <a:avLst/>
          </a:prstGeom>
        </p:spPr>
      </p:pic>
      <p:sp>
        <p:nvSpPr>
          <p:cNvPr id="4" name="TextBox 3">
            <a:extLst>
              <a:ext uri="{FF2B5EF4-FFF2-40B4-BE49-F238E27FC236}">
                <a16:creationId xmlns:a16="http://schemas.microsoft.com/office/drawing/2014/main" id="{A36BC4DA-453C-07AA-A458-A06A4BF5386D}"/>
              </a:ext>
            </a:extLst>
          </p:cNvPr>
          <p:cNvSpPr txBox="1"/>
          <p:nvPr/>
        </p:nvSpPr>
        <p:spPr>
          <a:xfrm>
            <a:off x="4855028" y="591654"/>
            <a:ext cx="9144000" cy="646331"/>
          </a:xfrm>
          <a:prstGeom prst="rect">
            <a:avLst/>
          </a:prstGeom>
          <a:noFill/>
        </p:spPr>
        <p:txBody>
          <a:bodyPr wrap="square">
            <a:spAutoFit/>
          </a:bodyPr>
          <a:lstStyle/>
          <a:p>
            <a:r>
              <a:rPr lang="bn-BD" sz="3600" b="1" dirty="0">
                <a:latin typeface="Kalpurush" panose="02000600000000000000" pitchFamily="2" charset="0"/>
                <a:cs typeface="Kalpurush" panose="02000600000000000000" pitchFamily="2" charset="0"/>
              </a:rPr>
              <a:t>ইট দিয়ে নির্মিত প্রদর্শনী মসজিদ</a:t>
            </a:r>
            <a:endParaRPr lang="bn-BD" sz="3600" dirty="0">
              <a:latin typeface="Kalpurush" panose="02000600000000000000" pitchFamily="2" charset="0"/>
              <a:cs typeface="Kalpurush" panose="02000600000000000000" pitchFamily="2" charset="0"/>
            </a:endParaRPr>
          </a:p>
        </p:txBody>
      </p:sp>
      <p:sp>
        <p:nvSpPr>
          <p:cNvPr id="5" name="TextBox 4">
            <a:extLst>
              <a:ext uri="{FF2B5EF4-FFF2-40B4-BE49-F238E27FC236}">
                <a16:creationId xmlns:a16="http://schemas.microsoft.com/office/drawing/2014/main" id="{1BE60735-839E-F680-A523-B201B39166BF}"/>
              </a:ext>
            </a:extLst>
          </p:cNvPr>
          <p:cNvSpPr txBox="1"/>
          <p:nvPr/>
        </p:nvSpPr>
        <p:spPr>
          <a:xfrm>
            <a:off x="509355" y="326797"/>
            <a:ext cx="7559233" cy="9633406"/>
          </a:xfrm>
          <a:prstGeom prst="rect">
            <a:avLst/>
          </a:prstGeom>
          <a:noFill/>
        </p:spPr>
        <p:txBody>
          <a:bodyPr wrap="square">
            <a:spAutoFit/>
          </a:bodyPr>
          <a:lstStyle/>
          <a:p>
            <a:pPr>
              <a:lnSpc>
                <a:spcPct val="150000"/>
              </a:lnSpc>
            </a:pPr>
            <a:r>
              <a:rPr lang="bn-BD" sz="3200" b="1" dirty="0">
                <a:latin typeface="Kalpurush" panose="02000600000000000000" pitchFamily="2" charset="0"/>
                <a:cs typeface="Kalpurush" panose="02000600000000000000" pitchFamily="2" charset="0"/>
              </a:rPr>
              <a:t>বিবরণ</a:t>
            </a:r>
          </a:p>
          <a:p>
            <a:pPr>
              <a:lnSpc>
                <a:spcPct val="150000"/>
              </a:lnSpc>
            </a:pPr>
            <a:r>
              <a:rPr lang="bn-BD" sz="3200" dirty="0">
                <a:latin typeface="Kalpurush" panose="02000600000000000000" pitchFamily="2" charset="0"/>
                <a:cs typeface="Kalpurush" panose="02000600000000000000" pitchFamily="2" charset="0"/>
              </a:rPr>
              <a:t>ইটের মাপ: ২৪১ × ১১৪ × ৭০ মিমি</a:t>
            </a:r>
          </a:p>
          <a:p>
            <a:pPr>
              <a:lnSpc>
                <a:spcPct val="150000"/>
              </a:lnSpc>
            </a:pPr>
            <a:r>
              <a:rPr lang="bn-BD" sz="3200" dirty="0">
                <a:latin typeface="Kalpurush" panose="02000600000000000000" pitchFamily="2" charset="0"/>
                <a:cs typeface="Kalpurush" panose="02000600000000000000" pitchFamily="2" charset="0"/>
              </a:rPr>
              <a:t>দেয়ালের পুরুত্ব: ৫ ইঞ্চি</a:t>
            </a:r>
          </a:p>
          <a:p>
            <a:pPr>
              <a:lnSpc>
                <a:spcPct val="150000"/>
              </a:lnSpc>
            </a:pPr>
            <a:r>
              <a:rPr lang="bn-BD" sz="3200" dirty="0">
                <a:latin typeface="Kalpurush" panose="02000600000000000000" pitchFamily="2" charset="0"/>
                <a:cs typeface="Kalpurush" panose="02000600000000000000" pitchFamily="2" charset="0"/>
              </a:rPr>
              <a:t>এলাকা: ১৬০৬ বর্গফুট </a:t>
            </a:r>
            <a:endParaRPr lang="en-US" sz="3200" dirty="0">
              <a:latin typeface="Kalpurush" panose="02000600000000000000" pitchFamily="2" charset="0"/>
              <a:cs typeface="Kalpurush" panose="02000600000000000000" pitchFamily="2" charset="0"/>
            </a:endParaRPr>
          </a:p>
          <a:p>
            <a:pPr>
              <a:lnSpc>
                <a:spcPct val="150000"/>
              </a:lnSpc>
            </a:pPr>
            <a:r>
              <a:rPr lang="bn-BD" sz="3200" dirty="0">
                <a:latin typeface="Kalpurush" panose="02000600000000000000" pitchFamily="2" charset="0"/>
                <a:cs typeface="Kalpurush" panose="02000600000000000000" pitchFamily="2" charset="0"/>
              </a:rPr>
              <a:t>বাহিরের দেয়াল: ২২৩ ফুট </a:t>
            </a:r>
            <a:endParaRPr lang="en-US" sz="3200" dirty="0">
              <a:latin typeface="Kalpurush" panose="02000600000000000000" pitchFamily="2" charset="0"/>
              <a:cs typeface="Kalpurush" panose="02000600000000000000" pitchFamily="2" charset="0"/>
            </a:endParaRPr>
          </a:p>
          <a:p>
            <a:pPr>
              <a:lnSpc>
                <a:spcPct val="150000"/>
              </a:lnSpc>
            </a:pPr>
            <a:r>
              <a:rPr lang="bn-BD" sz="3200" dirty="0">
                <a:latin typeface="Kalpurush" panose="02000600000000000000" pitchFamily="2" charset="0"/>
                <a:cs typeface="Kalpurush" panose="02000600000000000000" pitchFamily="2" charset="0"/>
              </a:rPr>
              <a:t>ভিতরের দেয়াল: ৫২ ফুট </a:t>
            </a:r>
            <a:endParaRPr lang="en-US" sz="3200" dirty="0">
              <a:latin typeface="Kalpurush" panose="02000600000000000000" pitchFamily="2" charset="0"/>
              <a:cs typeface="Kalpurush" panose="02000600000000000000" pitchFamily="2" charset="0"/>
            </a:endParaRPr>
          </a:p>
          <a:p>
            <a:pPr>
              <a:lnSpc>
                <a:spcPct val="150000"/>
              </a:lnSpc>
            </a:pPr>
            <a:r>
              <a:rPr lang="bn-BD" sz="3200" dirty="0">
                <a:latin typeface="Kalpurush" panose="02000600000000000000" pitchFamily="2" charset="0"/>
                <a:cs typeface="Kalpurush" panose="02000600000000000000" pitchFamily="2" charset="0"/>
              </a:rPr>
              <a:t>সিমেন্ট:বালু অনুপাত: ১:৫</a:t>
            </a:r>
          </a:p>
          <a:p>
            <a:pPr>
              <a:lnSpc>
                <a:spcPct val="150000"/>
              </a:lnSpc>
            </a:pPr>
            <a:r>
              <a:rPr lang="bn-BD" sz="3200" dirty="0">
                <a:latin typeface="Kalpurush" panose="02000600000000000000" pitchFamily="2" charset="0"/>
                <a:cs typeface="Kalpurush" panose="02000600000000000000" pitchFamily="2" charset="0"/>
              </a:rPr>
              <a:t>মর্টারের পুরুত্ব: ০.৫ ইঞ্চি</a:t>
            </a:r>
          </a:p>
          <a:p>
            <a:pPr>
              <a:lnSpc>
                <a:spcPct val="150000"/>
              </a:lnSpc>
            </a:pPr>
            <a:r>
              <a:rPr lang="bn-BD" sz="3200" b="1" dirty="0">
                <a:latin typeface="Kalpurush" panose="02000600000000000000" pitchFamily="2" charset="0"/>
                <a:cs typeface="Kalpurush" panose="02000600000000000000" pitchFamily="2" charset="0"/>
              </a:rPr>
              <a:t>প্রয়োজনীয় উপকরণ</a:t>
            </a:r>
          </a:p>
          <a:p>
            <a:pPr>
              <a:lnSpc>
                <a:spcPct val="150000"/>
              </a:lnSpc>
            </a:pPr>
            <a:r>
              <a:rPr lang="bn-BD" sz="3200" dirty="0">
                <a:latin typeface="Kalpurush" panose="02000600000000000000" pitchFamily="2" charset="0"/>
                <a:cs typeface="Kalpurush" panose="02000600000000000000" pitchFamily="2" charset="0"/>
              </a:rPr>
              <a:t>ইটের সংখ্যা: ১১,৭৬৩ টি</a:t>
            </a:r>
          </a:p>
          <a:p>
            <a:pPr>
              <a:lnSpc>
                <a:spcPct val="150000"/>
              </a:lnSpc>
            </a:pPr>
            <a:r>
              <a:rPr lang="bn-BD" sz="3200" dirty="0">
                <a:latin typeface="Kalpurush" panose="02000600000000000000" pitchFamily="2" charset="0"/>
                <a:cs typeface="Kalpurush" panose="02000600000000000000" pitchFamily="2" charset="0"/>
              </a:rPr>
              <a:t>সিমেন্টের পরিমাণ: ৪৭ বস্তা</a:t>
            </a:r>
          </a:p>
          <a:p>
            <a:pPr>
              <a:lnSpc>
                <a:spcPct val="150000"/>
              </a:lnSpc>
            </a:pPr>
            <a:r>
              <a:rPr lang="bn-BD" sz="3200" dirty="0">
                <a:latin typeface="Kalpurush" panose="02000600000000000000" pitchFamily="2" charset="0"/>
                <a:cs typeface="Kalpurush" panose="02000600000000000000" pitchFamily="2" charset="0"/>
              </a:rPr>
              <a:t>বালুর পরিমাণ: ২৮৮ ঘনফুট </a:t>
            </a:r>
            <a:endParaRPr lang="en-US" sz="3200" dirty="0">
              <a:latin typeface="Kalpurush" panose="02000600000000000000" pitchFamily="2" charset="0"/>
              <a:cs typeface="Kalpurush" panose="02000600000000000000" pitchFamily="2" charset="0"/>
            </a:endParaRPr>
          </a:p>
          <a:p>
            <a:pPr>
              <a:lnSpc>
                <a:spcPct val="150000"/>
              </a:lnSpc>
            </a:pPr>
            <a:r>
              <a:rPr lang="bn-BD" sz="3200" dirty="0">
                <a:latin typeface="Kalpurush" panose="02000600000000000000" pitchFamily="2" charset="0"/>
                <a:cs typeface="Kalpurush" panose="02000600000000000000" pitchFamily="2" charset="0"/>
              </a:rPr>
              <a:t>মোট ব্যয়: ১,৮০,৪০৬ টাকা</a:t>
            </a:r>
          </a:p>
        </p:txBody>
      </p:sp>
    </p:spTree>
    <p:extLst>
      <p:ext uri="{BB962C8B-B14F-4D97-AF65-F5344CB8AC3E}">
        <p14:creationId xmlns:p14="http://schemas.microsoft.com/office/powerpoint/2010/main" val="2180795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7A233C-891C-651D-D9AD-A3A54CE2C1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8276" y="1343025"/>
            <a:ext cx="14933406" cy="8400042"/>
          </a:xfrm>
          <a:prstGeom prst="rect">
            <a:avLst/>
          </a:prstGeom>
        </p:spPr>
      </p:pic>
      <p:sp>
        <p:nvSpPr>
          <p:cNvPr id="6" name="TextBox 5">
            <a:extLst>
              <a:ext uri="{FF2B5EF4-FFF2-40B4-BE49-F238E27FC236}">
                <a16:creationId xmlns:a16="http://schemas.microsoft.com/office/drawing/2014/main" id="{5F663F83-AF32-B9DD-975F-B0EE9A4453C1}"/>
              </a:ext>
            </a:extLst>
          </p:cNvPr>
          <p:cNvSpPr txBox="1"/>
          <p:nvPr/>
        </p:nvSpPr>
        <p:spPr>
          <a:xfrm>
            <a:off x="4136572" y="543933"/>
            <a:ext cx="9144000" cy="646331"/>
          </a:xfrm>
          <a:prstGeom prst="rect">
            <a:avLst/>
          </a:prstGeom>
          <a:noFill/>
        </p:spPr>
        <p:txBody>
          <a:bodyPr wrap="square">
            <a:spAutoFit/>
          </a:bodyPr>
          <a:lstStyle/>
          <a:p>
            <a:r>
              <a:rPr lang="bn-BD" sz="3600" b="1" dirty="0">
                <a:latin typeface="Kalpurush" panose="02000600000000000000" pitchFamily="2" charset="0"/>
                <a:cs typeface="Kalpurush" panose="02000600000000000000" pitchFamily="2" charset="0"/>
              </a:rPr>
              <a:t>ইট দিয়ে নির্মিত প্রদর্শনী মসজিদ</a:t>
            </a:r>
            <a:endParaRPr lang="bn-BD" sz="3600" dirty="0">
              <a:latin typeface="Kalpurush" panose="02000600000000000000" pitchFamily="2" charset="0"/>
              <a:cs typeface="Kalpurush" panose="02000600000000000000" pitchFamily="2" charset="0"/>
            </a:endParaRPr>
          </a:p>
        </p:txBody>
      </p:sp>
    </p:spTree>
    <p:extLst>
      <p:ext uri="{BB962C8B-B14F-4D97-AF65-F5344CB8AC3E}">
        <p14:creationId xmlns:p14="http://schemas.microsoft.com/office/powerpoint/2010/main" val="1506869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D130A9-628D-F0D7-2B49-CDD4CB0CD1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70871" y="2158936"/>
            <a:ext cx="12304478" cy="6921269"/>
          </a:xfrm>
          <a:prstGeom prst="rect">
            <a:avLst/>
          </a:prstGeom>
        </p:spPr>
      </p:pic>
      <p:sp>
        <p:nvSpPr>
          <p:cNvPr id="2" name="TextBox 1">
            <a:extLst>
              <a:ext uri="{FF2B5EF4-FFF2-40B4-BE49-F238E27FC236}">
                <a16:creationId xmlns:a16="http://schemas.microsoft.com/office/drawing/2014/main" id="{DEDA9607-28C3-8333-8CF4-7BFB1A5E9A6D}"/>
              </a:ext>
            </a:extLst>
          </p:cNvPr>
          <p:cNvSpPr txBox="1"/>
          <p:nvPr/>
        </p:nvSpPr>
        <p:spPr>
          <a:xfrm>
            <a:off x="517968" y="748085"/>
            <a:ext cx="6775968" cy="9633406"/>
          </a:xfrm>
          <a:prstGeom prst="rect">
            <a:avLst/>
          </a:prstGeom>
          <a:noFill/>
        </p:spPr>
        <p:txBody>
          <a:bodyPr wrap="square">
            <a:spAutoFit/>
          </a:bodyPr>
          <a:lstStyle/>
          <a:p>
            <a:pPr>
              <a:lnSpc>
                <a:spcPct val="150000"/>
              </a:lnSpc>
            </a:pPr>
            <a:r>
              <a:rPr lang="bn-BD" sz="3200" b="1" dirty="0">
                <a:latin typeface="Kalpurush" panose="02000600000000000000" pitchFamily="2" charset="0"/>
                <a:cs typeface="Kalpurush" panose="02000600000000000000" pitchFamily="2" charset="0"/>
              </a:rPr>
              <a:t>বিবরণ</a:t>
            </a:r>
          </a:p>
          <a:p>
            <a:pPr>
              <a:lnSpc>
                <a:spcPct val="150000"/>
              </a:lnSpc>
            </a:pPr>
            <a:r>
              <a:rPr lang="en-US" sz="3200" dirty="0" err="1">
                <a:latin typeface="Kalpurush" panose="02000600000000000000" pitchFamily="2" charset="0"/>
                <a:cs typeface="Kalpurush" panose="02000600000000000000" pitchFamily="2" charset="0"/>
              </a:rPr>
              <a:t>ব্লকের</a:t>
            </a:r>
            <a:r>
              <a:rPr lang="bn-BD" sz="3200" dirty="0">
                <a:latin typeface="Kalpurush" panose="02000600000000000000" pitchFamily="2" charset="0"/>
                <a:cs typeface="Kalpurush" panose="02000600000000000000" pitchFamily="2" charset="0"/>
              </a:rPr>
              <a:t> মাপ: ২৪১ × ১১৪ × ৭০ মিমি</a:t>
            </a:r>
          </a:p>
          <a:p>
            <a:pPr>
              <a:lnSpc>
                <a:spcPct val="150000"/>
              </a:lnSpc>
            </a:pPr>
            <a:r>
              <a:rPr lang="bn-BD" sz="3200" dirty="0">
                <a:latin typeface="Kalpurush" panose="02000600000000000000" pitchFamily="2" charset="0"/>
                <a:cs typeface="Kalpurush" panose="02000600000000000000" pitchFamily="2" charset="0"/>
              </a:rPr>
              <a:t>দেয়ালের পুরুত্ব: ৫ ইঞ্চি</a:t>
            </a:r>
          </a:p>
          <a:p>
            <a:pPr>
              <a:lnSpc>
                <a:spcPct val="150000"/>
              </a:lnSpc>
            </a:pPr>
            <a:r>
              <a:rPr lang="bn-BD" sz="3200" dirty="0">
                <a:latin typeface="Kalpurush" panose="02000600000000000000" pitchFamily="2" charset="0"/>
                <a:cs typeface="Kalpurush" panose="02000600000000000000" pitchFamily="2" charset="0"/>
              </a:rPr>
              <a:t>এলাকা: ১৬০৬ বর্গফুট </a:t>
            </a:r>
            <a:endParaRPr lang="en-US" sz="3200" dirty="0">
              <a:latin typeface="Kalpurush" panose="02000600000000000000" pitchFamily="2" charset="0"/>
              <a:cs typeface="Kalpurush" panose="02000600000000000000" pitchFamily="2" charset="0"/>
            </a:endParaRPr>
          </a:p>
          <a:p>
            <a:pPr>
              <a:lnSpc>
                <a:spcPct val="150000"/>
              </a:lnSpc>
            </a:pPr>
            <a:r>
              <a:rPr lang="bn-BD" sz="3200" dirty="0">
                <a:latin typeface="Kalpurush" panose="02000600000000000000" pitchFamily="2" charset="0"/>
                <a:cs typeface="Kalpurush" panose="02000600000000000000" pitchFamily="2" charset="0"/>
              </a:rPr>
              <a:t>বাহিরের দেয়াল: ২২৩ ফুট </a:t>
            </a:r>
            <a:endParaRPr lang="en-US" sz="3200" dirty="0">
              <a:latin typeface="Kalpurush" panose="02000600000000000000" pitchFamily="2" charset="0"/>
              <a:cs typeface="Kalpurush" panose="02000600000000000000" pitchFamily="2" charset="0"/>
            </a:endParaRPr>
          </a:p>
          <a:p>
            <a:pPr>
              <a:lnSpc>
                <a:spcPct val="150000"/>
              </a:lnSpc>
            </a:pPr>
            <a:r>
              <a:rPr lang="bn-BD" sz="3200" dirty="0">
                <a:latin typeface="Kalpurush" panose="02000600000000000000" pitchFamily="2" charset="0"/>
                <a:cs typeface="Kalpurush" panose="02000600000000000000" pitchFamily="2" charset="0"/>
              </a:rPr>
              <a:t>ভিতরের দেয়াল: ৫২ ফুট </a:t>
            </a:r>
            <a:endParaRPr lang="en-US" sz="3200" dirty="0">
              <a:latin typeface="Kalpurush" panose="02000600000000000000" pitchFamily="2" charset="0"/>
              <a:cs typeface="Kalpurush" panose="02000600000000000000" pitchFamily="2" charset="0"/>
            </a:endParaRPr>
          </a:p>
          <a:p>
            <a:pPr>
              <a:lnSpc>
                <a:spcPct val="150000"/>
              </a:lnSpc>
            </a:pPr>
            <a:r>
              <a:rPr lang="bn-BD" sz="3200" dirty="0">
                <a:latin typeface="Kalpurush" panose="02000600000000000000" pitchFamily="2" charset="0"/>
                <a:cs typeface="Kalpurush" panose="02000600000000000000" pitchFamily="2" charset="0"/>
              </a:rPr>
              <a:t>সিমেন্ট:বালু অনুপাত: ১:৫</a:t>
            </a:r>
          </a:p>
          <a:p>
            <a:pPr>
              <a:lnSpc>
                <a:spcPct val="150000"/>
              </a:lnSpc>
            </a:pPr>
            <a:r>
              <a:rPr lang="bn-BD" sz="3200" dirty="0">
                <a:latin typeface="Kalpurush" panose="02000600000000000000" pitchFamily="2" charset="0"/>
                <a:cs typeface="Kalpurush" panose="02000600000000000000" pitchFamily="2" charset="0"/>
              </a:rPr>
              <a:t>মর্টারের পুরুত্ব: ০.৫ ইঞ্চি</a:t>
            </a:r>
          </a:p>
          <a:p>
            <a:pPr>
              <a:lnSpc>
                <a:spcPct val="150000"/>
              </a:lnSpc>
            </a:pPr>
            <a:r>
              <a:rPr lang="bn-BD" sz="3200" b="1" dirty="0">
                <a:latin typeface="Kalpurush" panose="02000600000000000000" pitchFamily="2" charset="0"/>
                <a:cs typeface="Kalpurush" panose="02000600000000000000" pitchFamily="2" charset="0"/>
              </a:rPr>
              <a:t>প্রয়োজনীয় উপকরণ</a:t>
            </a:r>
          </a:p>
          <a:p>
            <a:pPr>
              <a:lnSpc>
                <a:spcPct val="150000"/>
              </a:lnSpc>
            </a:pPr>
            <a:r>
              <a:rPr lang="en-US" sz="3200" dirty="0" err="1">
                <a:latin typeface="Kalpurush" panose="02000600000000000000" pitchFamily="2" charset="0"/>
                <a:cs typeface="Kalpurush" panose="02000600000000000000" pitchFamily="2" charset="0"/>
              </a:rPr>
              <a:t>ব্লকের</a:t>
            </a:r>
            <a:r>
              <a:rPr lang="bn-BD" sz="3200" dirty="0">
                <a:latin typeface="Kalpurush" panose="02000600000000000000" pitchFamily="2" charset="0"/>
                <a:cs typeface="Kalpurush" panose="02000600000000000000" pitchFamily="2" charset="0"/>
              </a:rPr>
              <a:t> সংখ্যা: ১১,৭৬৩ টি</a:t>
            </a:r>
          </a:p>
          <a:p>
            <a:pPr>
              <a:lnSpc>
                <a:spcPct val="150000"/>
              </a:lnSpc>
            </a:pPr>
            <a:r>
              <a:rPr lang="bn-BD" sz="3200" dirty="0">
                <a:latin typeface="Kalpurush" panose="02000600000000000000" pitchFamily="2" charset="0"/>
                <a:cs typeface="Kalpurush" panose="02000600000000000000" pitchFamily="2" charset="0"/>
              </a:rPr>
              <a:t>সিমেন্টের পরিমাণ: ৪৭ বস্তা</a:t>
            </a:r>
          </a:p>
          <a:p>
            <a:pPr>
              <a:lnSpc>
                <a:spcPct val="150000"/>
              </a:lnSpc>
            </a:pPr>
            <a:r>
              <a:rPr lang="bn-BD" sz="3200" dirty="0">
                <a:latin typeface="Kalpurush" panose="02000600000000000000" pitchFamily="2" charset="0"/>
                <a:cs typeface="Kalpurush" panose="02000600000000000000" pitchFamily="2" charset="0"/>
              </a:rPr>
              <a:t>বালুর পরিমাণ: ২৮৮ ঘনফুট </a:t>
            </a:r>
            <a:endParaRPr lang="en-US" sz="3200" dirty="0">
              <a:latin typeface="Kalpurush" panose="02000600000000000000" pitchFamily="2" charset="0"/>
              <a:cs typeface="Kalpurush" panose="02000600000000000000" pitchFamily="2" charset="0"/>
            </a:endParaRPr>
          </a:p>
          <a:p>
            <a:pPr>
              <a:lnSpc>
                <a:spcPct val="150000"/>
              </a:lnSpc>
            </a:pPr>
            <a:r>
              <a:rPr lang="bn-BD" sz="3200" dirty="0">
                <a:latin typeface="Kalpurush" panose="02000600000000000000" pitchFamily="2" charset="0"/>
                <a:cs typeface="Kalpurush" panose="02000600000000000000" pitchFamily="2" charset="0"/>
              </a:rPr>
              <a:t>মোট ব্যয়: ১,৮০,৪০৬ টাকা</a:t>
            </a:r>
          </a:p>
        </p:txBody>
      </p:sp>
      <p:sp>
        <p:nvSpPr>
          <p:cNvPr id="5" name="TextBox 4">
            <a:extLst>
              <a:ext uri="{FF2B5EF4-FFF2-40B4-BE49-F238E27FC236}">
                <a16:creationId xmlns:a16="http://schemas.microsoft.com/office/drawing/2014/main" id="{078EF18C-6F31-6BAB-E8A7-40E7EEF5D578}"/>
              </a:ext>
            </a:extLst>
          </p:cNvPr>
          <p:cNvSpPr txBox="1"/>
          <p:nvPr/>
        </p:nvSpPr>
        <p:spPr>
          <a:xfrm>
            <a:off x="5545130" y="424920"/>
            <a:ext cx="9144000" cy="646331"/>
          </a:xfrm>
          <a:prstGeom prst="rect">
            <a:avLst/>
          </a:prstGeom>
          <a:noFill/>
        </p:spPr>
        <p:txBody>
          <a:bodyPr wrap="square">
            <a:spAutoFit/>
          </a:bodyPr>
          <a:lstStyle/>
          <a:p>
            <a:r>
              <a:rPr lang="en-US" sz="3600" b="1" dirty="0" err="1">
                <a:latin typeface="Kalpurush" panose="02000600000000000000" pitchFamily="2" charset="0"/>
                <a:cs typeface="Kalpurush" panose="02000600000000000000" pitchFamily="2" charset="0"/>
              </a:rPr>
              <a:t>সলিড</a:t>
            </a:r>
            <a:r>
              <a:rPr lang="en-US" sz="3600" b="1" dirty="0">
                <a:latin typeface="Kalpurush" panose="02000600000000000000" pitchFamily="2" charset="0"/>
                <a:cs typeface="Kalpurush" panose="02000600000000000000" pitchFamily="2" charset="0"/>
              </a:rPr>
              <a:t> </a:t>
            </a:r>
            <a:r>
              <a:rPr lang="en-US" sz="3600" b="1" dirty="0" err="1">
                <a:latin typeface="Kalpurush" panose="02000600000000000000" pitchFamily="2" charset="0"/>
                <a:cs typeface="Kalpurush" panose="02000600000000000000" pitchFamily="2" charset="0"/>
              </a:rPr>
              <a:t>ব্লক</a:t>
            </a:r>
            <a:r>
              <a:rPr lang="bn-BD" sz="3600" b="1" dirty="0">
                <a:latin typeface="Kalpurush" panose="02000600000000000000" pitchFamily="2" charset="0"/>
                <a:cs typeface="Kalpurush" panose="02000600000000000000" pitchFamily="2" charset="0"/>
              </a:rPr>
              <a:t> দিয়ে নির্মিত প্রদর্শনী মসজিদ</a:t>
            </a:r>
            <a:endParaRPr lang="bn-BD" sz="3600" dirty="0">
              <a:latin typeface="Kalpurush" panose="02000600000000000000" pitchFamily="2" charset="0"/>
              <a:cs typeface="Kalpurush" panose="02000600000000000000" pitchFamily="2" charset="0"/>
            </a:endParaRPr>
          </a:p>
        </p:txBody>
      </p:sp>
    </p:spTree>
    <p:extLst>
      <p:ext uri="{BB962C8B-B14F-4D97-AF65-F5344CB8AC3E}">
        <p14:creationId xmlns:p14="http://schemas.microsoft.com/office/powerpoint/2010/main" val="255276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CB6C30-79B6-681A-67CB-B4304FFB0E44}"/>
              </a:ext>
            </a:extLst>
          </p:cNvPr>
          <p:cNvPicPr>
            <a:picLocks noChangeAspect="1"/>
          </p:cNvPicPr>
          <p:nvPr/>
        </p:nvPicPr>
        <p:blipFill>
          <a:blip r:embed="rId2"/>
          <a:stretch>
            <a:fillRect/>
          </a:stretch>
        </p:blipFill>
        <p:spPr>
          <a:xfrm>
            <a:off x="8077200" y="1276792"/>
            <a:ext cx="10210800" cy="8418554"/>
          </a:xfrm>
          <a:prstGeom prst="rect">
            <a:avLst/>
          </a:prstGeom>
        </p:spPr>
      </p:pic>
      <p:sp>
        <p:nvSpPr>
          <p:cNvPr id="5" name="TextBox 4">
            <a:extLst>
              <a:ext uri="{FF2B5EF4-FFF2-40B4-BE49-F238E27FC236}">
                <a16:creationId xmlns:a16="http://schemas.microsoft.com/office/drawing/2014/main" id="{7B9841C5-6299-BF18-7CFA-D3DCC34DA801}"/>
              </a:ext>
            </a:extLst>
          </p:cNvPr>
          <p:cNvSpPr txBox="1"/>
          <p:nvPr/>
        </p:nvSpPr>
        <p:spPr>
          <a:xfrm>
            <a:off x="4855027" y="591654"/>
            <a:ext cx="9906001" cy="646331"/>
          </a:xfrm>
          <a:prstGeom prst="rect">
            <a:avLst/>
          </a:prstGeom>
          <a:noFill/>
        </p:spPr>
        <p:txBody>
          <a:bodyPr wrap="square">
            <a:spAutoFit/>
          </a:bodyPr>
          <a:lstStyle/>
          <a:p>
            <a:r>
              <a:rPr lang="bn-BD" sz="3600" b="1" dirty="0">
                <a:latin typeface="Kalpurush" panose="02000600000000000000" pitchFamily="2" charset="0"/>
                <a:cs typeface="Kalpurush" panose="02000600000000000000" pitchFamily="2" charset="0"/>
              </a:rPr>
              <a:t>সলিড ও হলো ব্লক দিয়ে নির্মিত প্রদর্শনী মসজিদ</a:t>
            </a:r>
            <a:endParaRPr lang="en-US" sz="3600" b="1" dirty="0">
              <a:latin typeface="Kalpurush" panose="02000600000000000000" pitchFamily="2" charset="0"/>
              <a:cs typeface="Kalpurush" panose="02000600000000000000" pitchFamily="2" charset="0"/>
            </a:endParaRPr>
          </a:p>
        </p:txBody>
      </p:sp>
      <p:sp>
        <p:nvSpPr>
          <p:cNvPr id="6" name="TextBox 5">
            <a:extLst>
              <a:ext uri="{FF2B5EF4-FFF2-40B4-BE49-F238E27FC236}">
                <a16:creationId xmlns:a16="http://schemas.microsoft.com/office/drawing/2014/main" id="{1D7D503A-B70A-2DDC-9690-CB0EAC21B3CC}"/>
              </a:ext>
            </a:extLst>
          </p:cNvPr>
          <p:cNvSpPr txBox="1"/>
          <p:nvPr/>
        </p:nvSpPr>
        <p:spPr>
          <a:xfrm>
            <a:off x="694164" y="914819"/>
            <a:ext cx="7559233" cy="9042860"/>
          </a:xfrm>
          <a:prstGeom prst="rect">
            <a:avLst/>
          </a:prstGeom>
          <a:noFill/>
        </p:spPr>
        <p:txBody>
          <a:bodyPr wrap="square">
            <a:spAutoFit/>
          </a:bodyPr>
          <a:lstStyle/>
          <a:p>
            <a:pPr>
              <a:lnSpc>
                <a:spcPct val="150000"/>
              </a:lnSpc>
            </a:pPr>
            <a:r>
              <a:rPr lang="bn-BD" sz="2800" b="1" dirty="0">
                <a:latin typeface="Kalpurush" panose="02000600000000000000" pitchFamily="2" charset="0"/>
                <a:cs typeface="Kalpurush" panose="02000600000000000000" pitchFamily="2" charset="0"/>
              </a:rPr>
              <a:t>বিবরণ</a:t>
            </a:r>
          </a:p>
          <a:p>
            <a:pPr>
              <a:lnSpc>
                <a:spcPct val="150000"/>
              </a:lnSpc>
            </a:pPr>
            <a:r>
              <a:rPr lang="bn-BD" sz="2800" dirty="0">
                <a:latin typeface="Kalpurush" panose="02000600000000000000" pitchFamily="2" charset="0"/>
                <a:cs typeface="Kalpurush" panose="02000600000000000000" pitchFamily="2" charset="0"/>
              </a:rPr>
              <a:t>ইটের মাপ: ২৪১ × ১১৪ × ৭০ মিমি</a:t>
            </a:r>
          </a:p>
          <a:p>
            <a:pPr>
              <a:lnSpc>
                <a:spcPct val="150000"/>
              </a:lnSpc>
            </a:pPr>
            <a:r>
              <a:rPr lang="bn-BD" sz="2800" dirty="0">
                <a:latin typeface="Kalpurush" panose="02000600000000000000" pitchFamily="2" charset="0"/>
                <a:cs typeface="Kalpurush" panose="02000600000000000000" pitchFamily="2" charset="0"/>
              </a:rPr>
              <a:t>হলো ব্লকের মাপ: ৩৯০ × ১৯০ × ১০০ মিমি</a:t>
            </a:r>
          </a:p>
          <a:p>
            <a:pPr>
              <a:lnSpc>
                <a:spcPct val="150000"/>
              </a:lnSpc>
            </a:pPr>
            <a:r>
              <a:rPr lang="bn-BD" sz="2800" dirty="0">
                <a:latin typeface="Kalpurush" panose="02000600000000000000" pitchFamily="2" charset="0"/>
                <a:cs typeface="Kalpurush" panose="02000600000000000000" pitchFamily="2" charset="0"/>
              </a:rPr>
              <a:t>দেয়ালের পুরুত্ব: ১০০ মিমি</a:t>
            </a:r>
          </a:p>
          <a:p>
            <a:pPr>
              <a:lnSpc>
                <a:spcPct val="150000"/>
              </a:lnSpc>
            </a:pPr>
            <a:r>
              <a:rPr lang="bn-BD" sz="2800" dirty="0">
                <a:latin typeface="Kalpurush" panose="02000600000000000000" pitchFamily="2" charset="0"/>
                <a:cs typeface="Kalpurush" panose="02000600000000000000" pitchFamily="2" charset="0"/>
              </a:rPr>
              <a:t>বাহিরের দেয়াল: ২২৩ ফুট </a:t>
            </a:r>
            <a:endParaRPr lang="en-US" sz="2800" dirty="0">
              <a:latin typeface="Kalpurush" panose="02000600000000000000" pitchFamily="2" charset="0"/>
              <a:cs typeface="Kalpurush" panose="02000600000000000000" pitchFamily="2" charset="0"/>
            </a:endParaRPr>
          </a:p>
          <a:p>
            <a:pPr>
              <a:lnSpc>
                <a:spcPct val="150000"/>
              </a:lnSpc>
            </a:pPr>
            <a:r>
              <a:rPr lang="bn-BD" sz="2800" dirty="0">
                <a:latin typeface="Kalpurush" panose="02000600000000000000" pitchFamily="2" charset="0"/>
                <a:cs typeface="Kalpurush" panose="02000600000000000000" pitchFamily="2" charset="0"/>
              </a:rPr>
              <a:t>ভিতরের দেয়াল: ৫২ ফুট </a:t>
            </a:r>
            <a:endParaRPr lang="en-US" sz="2800" dirty="0">
              <a:latin typeface="Kalpurush" panose="02000600000000000000" pitchFamily="2" charset="0"/>
              <a:cs typeface="Kalpurush" panose="02000600000000000000" pitchFamily="2" charset="0"/>
            </a:endParaRPr>
          </a:p>
          <a:p>
            <a:pPr>
              <a:lnSpc>
                <a:spcPct val="150000"/>
              </a:lnSpc>
            </a:pPr>
            <a:r>
              <a:rPr lang="bn-BD" sz="2800" dirty="0">
                <a:latin typeface="Kalpurush" panose="02000600000000000000" pitchFamily="2" charset="0"/>
                <a:cs typeface="Kalpurush" panose="02000600000000000000" pitchFamily="2" charset="0"/>
              </a:rPr>
              <a:t>সিমেন্ট:বালু অনুপাত: ১:৫</a:t>
            </a:r>
          </a:p>
          <a:p>
            <a:pPr>
              <a:lnSpc>
                <a:spcPct val="150000"/>
              </a:lnSpc>
            </a:pPr>
            <a:r>
              <a:rPr lang="bn-BD" sz="2800" dirty="0">
                <a:latin typeface="Kalpurush" panose="02000600000000000000" pitchFamily="2" charset="0"/>
                <a:cs typeface="Kalpurush" panose="02000600000000000000" pitchFamily="2" charset="0"/>
              </a:rPr>
              <a:t>মর্টারের পুরুত্ব: ০.৫ ইঞ্চি</a:t>
            </a:r>
          </a:p>
          <a:p>
            <a:pPr>
              <a:lnSpc>
                <a:spcPct val="150000"/>
              </a:lnSpc>
            </a:pPr>
            <a:r>
              <a:rPr lang="bn-BD" sz="2800" b="1" dirty="0">
                <a:latin typeface="Kalpurush" panose="02000600000000000000" pitchFamily="2" charset="0"/>
                <a:cs typeface="Kalpurush" panose="02000600000000000000" pitchFamily="2" charset="0"/>
              </a:rPr>
              <a:t>প্রয়োজনীয় উপকরণ</a:t>
            </a:r>
          </a:p>
          <a:p>
            <a:pPr>
              <a:lnSpc>
                <a:spcPct val="150000"/>
              </a:lnSpc>
            </a:pPr>
            <a:r>
              <a:rPr lang="en-US" sz="2800" dirty="0" err="1">
                <a:latin typeface="Kalpurush" panose="02000600000000000000" pitchFamily="2" charset="0"/>
                <a:cs typeface="Kalpurush" panose="02000600000000000000" pitchFamily="2" charset="0"/>
              </a:rPr>
              <a:t>সলিড</a:t>
            </a:r>
            <a:r>
              <a:rPr lang="en-US" sz="2800" dirty="0">
                <a:latin typeface="Kalpurush" panose="02000600000000000000" pitchFamily="2" charset="0"/>
                <a:cs typeface="Kalpurush" panose="02000600000000000000" pitchFamily="2" charset="0"/>
              </a:rPr>
              <a:t> </a:t>
            </a:r>
            <a:r>
              <a:rPr lang="en-US" sz="2800" dirty="0" err="1">
                <a:latin typeface="Kalpurush" panose="02000600000000000000" pitchFamily="2" charset="0"/>
                <a:cs typeface="Kalpurush" panose="02000600000000000000" pitchFamily="2" charset="0"/>
              </a:rPr>
              <a:t>ব্লকের</a:t>
            </a:r>
            <a:r>
              <a:rPr lang="bn-BD" sz="2800" dirty="0">
                <a:latin typeface="Kalpurush" panose="02000600000000000000" pitchFamily="2" charset="0"/>
                <a:cs typeface="Kalpurush" panose="02000600000000000000" pitchFamily="2" charset="0"/>
              </a:rPr>
              <a:t> সংখ্যা: ৯,৫৩৮ টি</a:t>
            </a:r>
          </a:p>
          <a:p>
            <a:pPr>
              <a:lnSpc>
                <a:spcPct val="150000"/>
              </a:lnSpc>
            </a:pPr>
            <a:r>
              <a:rPr lang="bn-BD" sz="2800" dirty="0">
                <a:latin typeface="Kalpurush" panose="02000600000000000000" pitchFamily="2" charset="0"/>
                <a:cs typeface="Kalpurush" panose="02000600000000000000" pitchFamily="2" charset="0"/>
              </a:rPr>
              <a:t>হলো ব্লকের সংখ্যা: ৫৪৯ টি</a:t>
            </a:r>
          </a:p>
          <a:p>
            <a:pPr>
              <a:lnSpc>
                <a:spcPct val="150000"/>
              </a:lnSpc>
            </a:pPr>
            <a:r>
              <a:rPr lang="bn-BD" sz="2800" dirty="0">
                <a:latin typeface="Kalpurush" panose="02000600000000000000" pitchFamily="2" charset="0"/>
                <a:cs typeface="Kalpurush" panose="02000600000000000000" pitchFamily="2" charset="0"/>
              </a:rPr>
              <a:t>সিমেন্টের পরিমাণ: ৪৩ বস্তা</a:t>
            </a:r>
          </a:p>
          <a:p>
            <a:pPr>
              <a:lnSpc>
                <a:spcPct val="150000"/>
              </a:lnSpc>
            </a:pPr>
            <a:r>
              <a:rPr lang="bn-BD" sz="2800" dirty="0">
                <a:latin typeface="Kalpurush" panose="02000600000000000000" pitchFamily="2" charset="0"/>
                <a:cs typeface="Kalpurush" panose="02000600000000000000" pitchFamily="2" charset="0"/>
              </a:rPr>
              <a:t>বালুর পরিমাণ: ২২১ ঘনফুট </a:t>
            </a:r>
            <a:endParaRPr lang="en-US" sz="2800" dirty="0">
              <a:latin typeface="Kalpurush" panose="02000600000000000000" pitchFamily="2" charset="0"/>
              <a:cs typeface="Kalpurush" panose="02000600000000000000" pitchFamily="2" charset="0"/>
            </a:endParaRPr>
          </a:p>
          <a:p>
            <a:pPr>
              <a:lnSpc>
                <a:spcPct val="150000"/>
              </a:lnSpc>
            </a:pPr>
            <a:r>
              <a:rPr lang="bn-BD" sz="2800" dirty="0">
                <a:latin typeface="Kalpurush" panose="02000600000000000000" pitchFamily="2" charset="0"/>
                <a:cs typeface="Kalpurush" panose="02000600000000000000" pitchFamily="2" charset="0"/>
              </a:rPr>
              <a:t>মোট ব্যয়: ১,৭৩,৩৭১ টাকা</a:t>
            </a:r>
          </a:p>
        </p:txBody>
      </p:sp>
    </p:spTree>
    <p:extLst>
      <p:ext uri="{BB962C8B-B14F-4D97-AF65-F5344CB8AC3E}">
        <p14:creationId xmlns:p14="http://schemas.microsoft.com/office/powerpoint/2010/main" val="4221270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774E8B-F107-1322-6351-5DAFADD94B37}"/>
              </a:ext>
            </a:extLst>
          </p:cNvPr>
          <p:cNvPicPr>
            <a:picLocks noChangeAspect="1"/>
          </p:cNvPicPr>
          <p:nvPr/>
        </p:nvPicPr>
        <p:blipFill>
          <a:blip r:embed="rId2"/>
          <a:stretch>
            <a:fillRect/>
          </a:stretch>
        </p:blipFill>
        <p:spPr>
          <a:xfrm>
            <a:off x="6946666" y="1596972"/>
            <a:ext cx="10703380" cy="7135586"/>
          </a:xfrm>
          <a:prstGeom prst="rect">
            <a:avLst/>
          </a:prstGeom>
        </p:spPr>
      </p:pic>
      <p:sp>
        <p:nvSpPr>
          <p:cNvPr id="2" name="TextBox 1">
            <a:extLst>
              <a:ext uri="{FF2B5EF4-FFF2-40B4-BE49-F238E27FC236}">
                <a16:creationId xmlns:a16="http://schemas.microsoft.com/office/drawing/2014/main" id="{020742A7-D24B-A8EB-FFC6-C731A26135B3}"/>
              </a:ext>
            </a:extLst>
          </p:cNvPr>
          <p:cNvSpPr txBox="1"/>
          <p:nvPr/>
        </p:nvSpPr>
        <p:spPr>
          <a:xfrm>
            <a:off x="174170" y="876301"/>
            <a:ext cx="7410450" cy="8894743"/>
          </a:xfrm>
          <a:prstGeom prst="rect">
            <a:avLst/>
          </a:prstGeom>
          <a:noFill/>
        </p:spPr>
        <p:txBody>
          <a:bodyPr wrap="square" rtlCol="0">
            <a:spAutoFit/>
          </a:bodyPr>
          <a:lstStyle/>
          <a:p>
            <a:pPr>
              <a:lnSpc>
                <a:spcPct val="150000"/>
              </a:lnSpc>
            </a:pPr>
            <a:r>
              <a:rPr lang="bn-BD" sz="3200" b="1" dirty="0">
                <a:latin typeface="Kalpurush" panose="02000600000000000000" pitchFamily="2" charset="0"/>
                <a:cs typeface="Kalpurush" panose="02000600000000000000" pitchFamily="2" charset="0"/>
              </a:rPr>
              <a:t>বিবরণ</a:t>
            </a:r>
          </a:p>
          <a:p>
            <a:pPr>
              <a:lnSpc>
                <a:spcPct val="150000"/>
              </a:lnSpc>
            </a:pPr>
            <a:r>
              <a:rPr lang="bn-BD" sz="3200" dirty="0">
                <a:latin typeface="Kalpurush" panose="02000600000000000000" pitchFamily="2" charset="0"/>
                <a:cs typeface="Kalpurush" panose="02000600000000000000" pitchFamily="2" charset="0"/>
              </a:rPr>
              <a:t>ইটের মাপ: ২৪১ × ১১৪ × ৭০ মিমি</a:t>
            </a:r>
          </a:p>
          <a:p>
            <a:pPr>
              <a:lnSpc>
                <a:spcPct val="150000"/>
              </a:lnSpc>
            </a:pPr>
            <a:r>
              <a:rPr lang="bn-BD" sz="3200" dirty="0">
                <a:latin typeface="Kalpurush" panose="02000600000000000000" pitchFamily="2" charset="0"/>
                <a:cs typeface="Kalpurush" panose="02000600000000000000" pitchFamily="2" charset="0"/>
              </a:rPr>
              <a:t>দেয়ালের দৈর্ঘ্য: ৪০ ফুট</a:t>
            </a:r>
          </a:p>
          <a:p>
            <a:pPr>
              <a:lnSpc>
                <a:spcPct val="150000"/>
              </a:lnSpc>
            </a:pPr>
            <a:r>
              <a:rPr lang="bn-BD" sz="3200" dirty="0">
                <a:latin typeface="Kalpurush" panose="02000600000000000000" pitchFamily="2" charset="0"/>
                <a:cs typeface="Kalpurush" panose="02000600000000000000" pitchFamily="2" charset="0"/>
              </a:rPr>
              <a:t>দেয়ালের প্রস্থ: ৮ ফুট</a:t>
            </a:r>
          </a:p>
          <a:p>
            <a:pPr>
              <a:lnSpc>
                <a:spcPct val="150000"/>
              </a:lnSpc>
            </a:pPr>
            <a:r>
              <a:rPr lang="bn-BD" sz="3200" dirty="0">
                <a:latin typeface="Kalpurush" panose="02000600000000000000" pitchFamily="2" charset="0"/>
                <a:cs typeface="Kalpurush" panose="02000600000000000000" pitchFamily="2" charset="0"/>
              </a:rPr>
              <a:t>দেয়ালের পুরুত্ব: ৫ ইঞ্চি</a:t>
            </a:r>
          </a:p>
          <a:p>
            <a:pPr>
              <a:lnSpc>
                <a:spcPct val="150000"/>
              </a:lnSpc>
            </a:pPr>
            <a:r>
              <a:rPr lang="bn-BD" sz="3200" dirty="0">
                <a:latin typeface="Kalpurush" panose="02000600000000000000" pitchFamily="2" charset="0"/>
                <a:cs typeface="Kalpurush" panose="02000600000000000000" pitchFamily="2" charset="0"/>
              </a:rPr>
              <a:t>সিমেন্ট:বালু অনুপাত: ১:৫</a:t>
            </a:r>
          </a:p>
          <a:p>
            <a:pPr>
              <a:lnSpc>
                <a:spcPct val="150000"/>
              </a:lnSpc>
            </a:pPr>
            <a:r>
              <a:rPr lang="bn-BD" sz="3200" dirty="0">
                <a:latin typeface="Kalpurush" panose="02000600000000000000" pitchFamily="2" charset="0"/>
                <a:cs typeface="Kalpurush" panose="02000600000000000000" pitchFamily="2" charset="0"/>
              </a:rPr>
              <a:t>মর্টারের পুরুত্ব: ০.৫ ইঞ্চি</a:t>
            </a:r>
          </a:p>
          <a:p>
            <a:pPr>
              <a:lnSpc>
                <a:spcPct val="150000"/>
              </a:lnSpc>
            </a:pPr>
            <a:r>
              <a:rPr lang="bn-BD" sz="3200" b="1" dirty="0">
                <a:latin typeface="Kalpurush" panose="02000600000000000000" pitchFamily="2" charset="0"/>
                <a:cs typeface="Kalpurush" panose="02000600000000000000" pitchFamily="2" charset="0"/>
              </a:rPr>
              <a:t>প্রয়োজনীয় উপকরণ</a:t>
            </a:r>
          </a:p>
          <a:p>
            <a:pPr>
              <a:lnSpc>
                <a:spcPct val="150000"/>
              </a:lnSpc>
            </a:pPr>
            <a:r>
              <a:rPr lang="bn-BD" sz="3200" dirty="0">
                <a:latin typeface="Kalpurush" panose="02000600000000000000" pitchFamily="2" charset="0"/>
                <a:cs typeface="Kalpurush" panose="02000600000000000000" pitchFamily="2" charset="0"/>
              </a:rPr>
              <a:t>ইটের সংখ্যা: ১৩৬৮ টি</a:t>
            </a:r>
          </a:p>
          <a:p>
            <a:pPr>
              <a:lnSpc>
                <a:spcPct val="150000"/>
              </a:lnSpc>
            </a:pPr>
            <a:r>
              <a:rPr lang="bn-BD" sz="3200" dirty="0">
                <a:latin typeface="Kalpurush" panose="02000600000000000000" pitchFamily="2" charset="0"/>
                <a:cs typeface="Kalpurush" panose="02000600000000000000" pitchFamily="2" charset="0"/>
              </a:rPr>
              <a:t>সিমেন্টের পরিমাণ: ৫ বস্তা</a:t>
            </a:r>
          </a:p>
          <a:p>
            <a:pPr>
              <a:lnSpc>
                <a:spcPct val="150000"/>
              </a:lnSpc>
            </a:pPr>
            <a:r>
              <a:rPr lang="bn-BD" sz="3200" dirty="0">
                <a:latin typeface="Kalpurush" panose="02000600000000000000" pitchFamily="2" charset="0"/>
                <a:cs typeface="Kalpurush" panose="02000600000000000000" pitchFamily="2" charset="0"/>
              </a:rPr>
              <a:t>বালুর পরিমাণ: ৩৩.৬৬ ঘনফুট </a:t>
            </a:r>
            <a:endParaRPr lang="en-US" sz="3200" dirty="0">
              <a:latin typeface="Kalpurush" panose="02000600000000000000" pitchFamily="2" charset="0"/>
              <a:cs typeface="Kalpurush" panose="02000600000000000000" pitchFamily="2" charset="0"/>
            </a:endParaRPr>
          </a:p>
          <a:p>
            <a:pPr>
              <a:lnSpc>
                <a:spcPct val="150000"/>
              </a:lnSpc>
            </a:pPr>
            <a:r>
              <a:rPr lang="bn-BD" sz="3200" dirty="0">
                <a:latin typeface="Kalpurush" panose="02000600000000000000" pitchFamily="2" charset="0"/>
                <a:cs typeface="Kalpurush" panose="02000600000000000000" pitchFamily="2" charset="0"/>
              </a:rPr>
              <a:t>মোট ব্যয়: ২০,৭১২ টাকা</a:t>
            </a:r>
          </a:p>
        </p:txBody>
      </p:sp>
      <p:sp>
        <p:nvSpPr>
          <p:cNvPr id="5" name="TextBox 4">
            <a:extLst>
              <a:ext uri="{FF2B5EF4-FFF2-40B4-BE49-F238E27FC236}">
                <a16:creationId xmlns:a16="http://schemas.microsoft.com/office/drawing/2014/main" id="{5D887331-0B4E-4A46-5918-62757938CE1D}"/>
              </a:ext>
            </a:extLst>
          </p:cNvPr>
          <p:cNvSpPr txBox="1"/>
          <p:nvPr/>
        </p:nvSpPr>
        <p:spPr>
          <a:xfrm>
            <a:off x="4158343" y="173818"/>
            <a:ext cx="9144000" cy="646331"/>
          </a:xfrm>
          <a:prstGeom prst="rect">
            <a:avLst/>
          </a:prstGeom>
          <a:noFill/>
        </p:spPr>
        <p:txBody>
          <a:bodyPr wrap="square">
            <a:spAutoFit/>
          </a:bodyPr>
          <a:lstStyle/>
          <a:p>
            <a:r>
              <a:rPr lang="bn-BD" sz="3600" b="1" dirty="0">
                <a:latin typeface="Kalpurush" panose="02000600000000000000" pitchFamily="2" charset="0"/>
                <a:cs typeface="Kalpurush" panose="02000600000000000000" pitchFamily="2" charset="0"/>
              </a:rPr>
              <a:t>ইট দিয়ে প্রদর্শনী দেয়াল</a:t>
            </a:r>
            <a:endParaRPr lang="en-US" sz="3600" b="1" dirty="0">
              <a:latin typeface="Kalpurush" panose="02000600000000000000" pitchFamily="2" charset="0"/>
              <a:cs typeface="Kalpurush" panose="02000600000000000000" pitchFamily="2" charset="0"/>
            </a:endParaRPr>
          </a:p>
        </p:txBody>
      </p:sp>
    </p:spTree>
    <p:extLst>
      <p:ext uri="{BB962C8B-B14F-4D97-AF65-F5344CB8AC3E}">
        <p14:creationId xmlns:p14="http://schemas.microsoft.com/office/powerpoint/2010/main" val="3803536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03B8DC-C6F7-A215-469F-F145A7156DA9}"/>
              </a:ext>
            </a:extLst>
          </p:cNvPr>
          <p:cNvPicPr>
            <a:picLocks noChangeAspect="1"/>
          </p:cNvPicPr>
          <p:nvPr/>
        </p:nvPicPr>
        <p:blipFill>
          <a:blip r:embed="rId2"/>
          <a:stretch>
            <a:fillRect/>
          </a:stretch>
        </p:blipFill>
        <p:spPr>
          <a:xfrm>
            <a:off x="6882872" y="1739044"/>
            <a:ext cx="10703379" cy="7135586"/>
          </a:xfrm>
          <a:prstGeom prst="rect">
            <a:avLst/>
          </a:prstGeom>
        </p:spPr>
      </p:pic>
      <p:sp>
        <p:nvSpPr>
          <p:cNvPr id="5" name="TextBox 4">
            <a:extLst>
              <a:ext uri="{FF2B5EF4-FFF2-40B4-BE49-F238E27FC236}">
                <a16:creationId xmlns:a16="http://schemas.microsoft.com/office/drawing/2014/main" id="{AB109417-2467-3794-843E-DA525373FABA}"/>
              </a:ext>
            </a:extLst>
          </p:cNvPr>
          <p:cNvSpPr txBox="1"/>
          <p:nvPr/>
        </p:nvSpPr>
        <p:spPr>
          <a:xfrm>
            <a:off x="4321628" y="229970"/>
            <a:ext cx="9209314" cy="646331"/>
          </a:xfrm>
          <a:prstGeom prst="rect">
            <a:avLst/>
          </a:prstGeom>
          <a:noFill/>
        </p:spPr>
        <p:txBody>
          <a:bodyPr wrap="square">
            <a:spAutoFit/>
          </a:bodyPr>
          <a:lstStyle/>
          <a:p>
            <a:r>
              <a:rPr lang="en-US" sz="3600" b="1" dirty="0" err="1">
                <a:latin typeface="Kalpurush" panose="02000600000000000000" pitchFamily="2" charset="0"/>
                <a:cs typeface="Kalpurush" panose="02000600000000000000" pitchFamily="2" charset="0"/>
              </a:rPr>
              <a:t>ব্লক</a:t>
            </a:r>
            <a:r>
              <a:rPr lang="bn-BD" sz="3600" b="1" dirty="0">
                <a:latin typeface="Kalpurush" panose="02000600000000000000" pitchFamily="2" charset="0"/>
                <a:cs typeface="Kalpurush" panose="02000600000000000000" pitchFamily="2" charset="0"/>
              </a:rPr>
              <a:t> দিয়ে প্রদর্শনী দেয়াল</a:t>
            </a:r>
            <a:endParaRPr lang="en-US" sz="3600" b="1" dirty="0">
              <a:latin typeface="Kalpurush" panose="02000600000000000000" pitchFamily="2" charset="0"/>
              <a:cs typeface="Kalpurush" panose="02000600000000000000" pitchFamily="2" charset="0"/>
            </a:endParaRPr>
          </a:p>
        </p:txBody>
      </p:sp>
      <p:sp>
        <p:nvSpPr>
          <p:cNvPr id="7" name="TextBox 6">
            <a:extLst>
              <a:ext uri="{FF2B5EF4-FFF2-40B4-BE49-F238E27FC236}">
                <a16:creationId xmlns:a16="http://schemas.microsoft.com/office/drawing/2014/main" id="{D2A93BC0-8C98-E094-EFB9-CE16BF57A0CD}"/>
              </a:ext>
            </a:extLst>
          </p:cNvPr>
          <p:cNvSpPr txBox="1"/>
          <p:nvPr/>
        </p:nvSpPr>
        <p:spPr>
          <a:xfrm>
            <a:off x="217715" y="838201"/>
            <a:ext cx="9144000" cy="8894743"/>
          </a:xfrm>
          <a:prstGeom prst="rect">
            <a:avLst/>
          </a:prstGeom>
          <a:noFill/>
        </p:spPr>
        <p:txBody>
          <a:bodyPr wrap="square">
            <a:spAutoFit/>
          </a:bodyPr>
          <a:lstStyle/>
          <a:p>
            <a:pPr>
              <a:lnSpc>
                <a:spcPct val="150000"/>
              </a:lnSpc>
            </a:pPr>
            <a:r>
              <a:rPr lang="bn-BD" sz="3200" b="1" dirty="0">
                <a:latin typeface="Kalpurush" panose="02000600000000000000" pitchFamily="2" charset="0"/>
                <a:cs typeface="Kalpurush" panose="02000600000000000000" pitchFamily="2" charset="0"/>
              </a:rPr>
              <a:t>বিবরণ</a:t>
            </a:r>
          </a:p>
          <a:p>
            <a:pPr>
              <a:lnSpc>
                <a:spcPct val="150000"/>
              </a:lnSpc>
            </a:pPr>
            <a:r>
              <a:rPr lang="en-US" sz="3200" dirty="0" err="1">
                <a:latin typeface="Kalpurush" panose="02000600000000000000" pitchFamily="2" charset="0"/>
                <a:cs typeface="Kalpurush" panose="02000600000000000000" pitchFamily="2" charset="0"/>
              </a:rPr>
              <a:t>ব্লকের</a:t>
            </a:r>
            <a:r>
              <a:rPr lang="bn-BD" sz="3200" dirty="0">
                <a:latin typeface="Kalpurush" panose="02000600000000000000" pitchFamily="2" charset="0"/>
                <a:cs typeface="Kalpurush" panose="02000600000000000000" pitchFamily="2" charset="0"/>
              </a:rPr>
              <a:t> মাপ: ২৪১ × ১১৪ × ৭০ মিমি</a:t>
            </a:r>
          </a:p>
          <a:p>
            <a:pPr>
              <a:lnSpc>
                <a:spcPct val="150000"/>
              </a:lnSpc>
            </a:pPr>
            <a:r>
              <a:rPr lang="bn-BD" sz="3200" dirty="0">
                <a:latin typeface="Kalpurush" panose="02000600000000000000" pitchFamily="2" charset="0"/>
                <a:cs typeface="Kalpurush" panose="02000600000000000000" pitchFamily="2" charset="0"/>
              </a:rPr>
              <a:t>দেয়ালের দৈর্ঘ্য: ৪০ ফুট</a:t>
            </a:r>
          </a:p>
          <a:p>
            <a:pPr>
              <a:lnSpc>
                <a:spcPct val="150000"/>
              </a:lnSpc>
            </a:pPr>
            <a:r>
              <a:rPr lang="bn-BD" sz="3200" dirty="0">
                <a:latin typeface="Kalpurush" panose="02000600000000000000" pitchFamily="2" charset="0"/>
                <a:cs typeface="Kalpurush" panose="02000600000000000000" pitchFamily="2" charset="0"/>
              </a:rPr>
              <a:t>দেয়ালের প্রস্থ: ৮ ফুট</a:t>
            </a:r>
          </a:p>
          <a:p>
            <a:pPr>
              <a:lnSpc>
                <a:spcPct val="150000"/>
              </a:lnSpc>
            </a:pPr>
            <a:r>
              <a:rPr lang="bn-BD" sz="3200" dirty="0">
                <a:latin typeface="Kalpurush" panose="02000600000000000000" pitchFamily="2" charset="0"/>
                <a:cs typeface="Kalpurush" panose="02000600000000000000" pitchFamily="2" charset="0"/>
              </a:rPr>
              <a:t>দেয়ালের পুরুত্ব: ৫ ইঞ্চি</a:t>
            </a:r>
          </a:p>
          <a:p>
            <a:pPr>
              <a:lnSpc>
                <a:spcPct val="150000"/>
              </a:lnSpc>
            </a:pPr>
            <a:r>
              <a:rPr lang="bn-BD" sz="3200" dirty="0">
                <a:latin typeface="Kalpurush" panose="02000600000000000000" pitchFamily="2" charset="0"/>
                <a:cs typeface="Kalpurush" panose="02000600000000000000" pitchFamily="2" charset="0"/>
              </a:rPr>
              <a:t>সিমেন্ট:বালু অনুপাত: ১:৫</a:t>
            </a:r>
          </a:p>
          <a:p>
            <a:pPr>
              <a:lnSpc>
                <a:spcPct val="150000"/>
              </a:lnSpc>
            </a:pPr>
            <a:r>
              <a:rPr lang="bn-BD" sz="3200" dirty="0">
                <a:latin typeface="Kalpurush" panose="02000600000000000000" pitchFamily="2" charset="0"/>
                <a:cs typeface="Kalpurush" panose="02000600000000000000" pitchFamily="2" charset="0"/>
              </a:rPr>
              <a:t>মর্টারের পুরুত্ব: ০.৫ ইঞ্চি</a:t>
            </a:r>
          </a:p>
          <a:p>
            <a:pPr>
              <a:lnSpc>
                <a:spcPct val="150000"/>
              </a:lnSpc>
            </a:pPr>
            <a:r>
              <a:rPr lang="bn-BD" sz="3200" b="1" dirty="0">
                <a:latin typeface="Kalpurush" panose="02000600000000000000" pitchFamily="2" charset="0"/>
                <a:cs typeface="Kalpurush" panose="02000600000000000000" pitchFamily="2" charset="0"/>
              </a:rPr>
              <a:t>প্রয়োজনীয় উপকরণ</a:t>
            </a:r>
          </a:p>
          <a:p>
            <a:pPr>
              <a:lnSpc>
                <a:spcPct val="150000"/>
              </a:lnSpc>
            </a:pPr>
            <a:r>
              <a:rPr lang="en-US" sz="3200" dirty="0" err="1">
                <a:latin typeface="Kalpurush" panose="02000600000000000000" pitchFamily="2" charset="0"/>
                <a:cs typeface="Kalpurush" panose="02000600000000000000" pitchFamily="2" charset="0"/>
              </a:rPr>
              <a:t>ব্লকের</a:t>
            </a:r>
            <a:r>
              <a:rPr lang="bn-BD" sz="3200" dirty="0">
                <a:latin typeface="Kalpurush" panose="02000600000000000000" pitchFamily="2" charset="0"/>
                <a:cs typeface="Kalpurush" panose="02000600000000000000" pitchFamily="2" charset="0"/>
              </a:rPr>
              <a:t> সংখ্যা: ১৩৬৮ টি</a:t>
            </a:r>
          </a:p>
          <a:p>
            <a:pPr>
              <a:lnSpc>
                <a:spcPct val="150000"/>
              </a:lnSpc>
            </a:pPr>
            <a:r>
              <a:rPr lang="bn-BD" sz="3200" dirty="0">
                <a:latin typeface="Kalpurush" panose="02000600000000000000" pitchFamily="2" charset="0"/>
                <a:cs typeface="Kalpurush" panose="02000600000000000000" pitchFamily="2" charset="0"/>
              </a:rPr>
              <a:t>সিমেন্টের পরিমাণ: ৫ বস্তা</a:t>
            </a:r>
          </a:p>
          <a:p>
            <a:pPr>
              <a:lnSpc>
                <a:spcPct val="150000"/>
              </a:lnSpc>
            </a:pPr>
            <a:r>
              <a:rPr lang="bn-BD" sz="3200" dirty="0">
                <a:latin typeface="Kalpurush" panose="02000600000000000000" pitchFamily="2" charset="0"/>
                <a:cs typeface="Kalpurush" panose="02000600000000000000" pitchFamily="2" charset="0"/>
              </a:rPr>
              <a:t>বালুর পরিমাণ: ৩৩.৬৬ ঘনফুট </a:t>
            </a:r>
            <a:endParaRPr lang="en-US" sz="3200" dirty="0">
              <a:latin typeface="Kalpurush" panose="02000600000000000000" pitchFamily="2" charset="0"/>
              <a:cs typeface="Kalpurush" panose="02000600000000000000" pitchFamily="2" charset="0"/>
            </a:endParaRPr>
          </a:p>
          <a:p>
            <a:pPr>
              <a:lnSpc>
                <a:spcPct val="150000"/>
              </a:lnSpc>
            </a:pPr>
            <a:r>
              <a:rPr lang="bn-BD" sz="3200" dirty="0">
                <a:latin typeface="Kalpurush" panose="02000600000000000000" pitchFamily="2" charset="0"/>
                <a:cs typeface="Kalpurush" panose="02000600000000000000" pitchFamily="2" charset="0"/>
              </a:rPr>
              <a:t>মোট ব্যয়: ২০,৭১২ টাকা</a:t>
            </a:r>
          </a:p>
        </p:txBody>
      </p:sp>
    </p:spTree>
    <p:extLst>
      <p:ext uri="{BB962C8B-B14F-4D97-AF65-F5344CB8AC3E}">
        <p14:creationId xmlns:p14="http://schemas.microsoft.com/office/powerpoint/2010/main" val="1822692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D9F2B8-2659-2524-03C6-06770BBA308D}"/>
              </a:ext>
            </a:extLst>
          </p:cNvPr>
          <p:cNvPicPr>
            <a:picLocks noChangeAspect="1"/>
          </p:cNvPicPr>
          <p:nvPr/>
        </p:nvPicPr>
        <p:blipFill>
          <a:blip r:embed="rId2"/>
          <a:stretch>
            <a:fillRect/>
          </a:stretch>
        </p:blipFill>
        <p:spPr>
          <a:xfrm>
            <a:off x="7760151" y="1102178"/>
            <a:ext cx="10527848" cy="7018565"/>
          </a:xfrm>
          <a:prstGeom prst="rect">
            <a:avLst/>
          </a:prstGeom>
        </p:spPr>
      </p:pic>
      <p:sp>
        <p:nvSpPr>
          <p:cNvPr id="4" name="TextBox 3">
            <a:extLst>
              <a:ext uri="{FF2B5EF4-FFF2-40B4-BE49-F238E27FC236}">
                <a16:creationId xmlns:a16="http://schemas.microsoft.com/office/drawing/2014/main" id="{ED329C4C-0525-79B1-FD66-EBC90FAE52DA}"/>
              </a:ext>
            </a:extLst>
          </p:cNvPr>
          <p:cNvSpPr txBox="1"/>
          <p:nvPr/>
        </p:nvSpPr>
        <p:spPr>
          <a:xfrm>
            <a:off x="283026" y="1102178"/>
            <a:ext cx="7760151" cy="8894743"/>
          </a:xfrm>
          <a:prstGeom prst="rect">
            <a:avLst/>
          </a:prstGeom>
          <a:noFill/>
        </p:spPr>
        <p:txBody>
          <a:bodyPr wrap="square">
            <a:spAutoFit/>
          </a:bodyPr>
          <a:lstStyle/>
          <a:p>
            <a:pPr>
              <a:lnSpc>
                <a:spcPct val="150000"/>
              </a:lnSpc>
            </a:pPr>
            <a:r>
              <a:rPr lang="bn-BD" sz="3200" b="1" dirty="0">
                <a:latin typeface="Kalpurush" panose="02000600000000000000" pitchFamily="2" charset="0"/>
                <a:cs typeface="Kalpurush" panose="02000600000000000000" pitchFamily="2" charset="0"/>
              </a:rPr>
              <a:t>বিবরণ</a:t>
            </a:r>
          </a:p>
          <a:p>
            <a:pPr>
              <a:lnSpc>
                <a:spcPct val="150000"/>
              </a:lnSpc>
            </a:pPr>
            <a:r>
              <a:rPr lang="bn-BD" sz="3200" dirty="0">
                <a:latin typeface="Kalpurush" panose="02000600000000000000" pitchFamily="2" charset="0"/>
                <a:cs typeface="Kalpurush" panose="02000600000000000000" pitchFamily="2" charset="0"/>
              </a:rPr>
              <a:t>ব্লকের মাপ: ৩৯০ × ১৯০ × ১০০ মিমি</a:t>
            </a:r>
          </a:p>
          <a:p>
            <a:pPr>
              <a:lnSpc>
                <a:spcPct val="150000"/>
              </a:lnSpc>
            </a:pPr>
            <a:r>
              <a:rPr lang="bn-BD" sz="3200" dirty="0">
                <a:latin typeface="Kalpurush" panose="02000600000000000000" pitchFamily="2" charset="0"/>
                <a:cs typeface="Kalpurush" panose="02000600000000000000" pitchFamily="2" charset="0"/>
              </a:rPr>
              <a:t>দেয়ালের দৈর্ঘ্য: ৪০ ফুট</a:t>
            </a:r>
          </a:p>
          <a:p>
            <a:pPr>
              <a:lnSpc>
                <a:spcPct val="150000"/>
              </a:lnSpc>
            </a:pPr>
            <a:r>
              <a:rPr lang="bn-BD" sz="3200" dirty="0">
                <a:latin typeface="Kalpurush" panose="02000600000000000000" pitchFamily="2" charset="0"/>
                <a:cs typeface="Kalpurush" panose="02000600000000000000" pitchFamily="2" charset="0"/>
              </a:rPr>
              <a:t>দেয়ালের প্রস্থ: ৮ ফুট</a:t>
            </a:r>
          </a:p>
          <a:p>
            <a:pPr>
              <a:lnSpc>
                <a:spcPct val="150000"/>
              </a:lnSpc>
            </a:pPr>
            <a:r>
              <a:rPr lang="bn-BD" sz="3200" dirty="0">
                <a:latin typeface="Kalpurush" panose="02000600000000000000" pitchFamily="2" charset="0"/>
                <a:cs typeface="Kalpurush" panose="02000600000000000000" pitchFamily="2" charset="0"/>
              </a:rPr>
              <a:t>দেয়ালের পুরুত্ব: ১০০ মিমি</a:t>
            </a:r>
          </a:p>
          <a:p>
            <a:pPr>
              <a:lnSpc>
                <a:spcPct val="150000"/>
              </a:lnSpc>
            </a:pPr>
            <a:r>
              <a:rPr lang="bn-BD" sz="3200" dirty="0">
                <a:latin typeface="Kalpurush" panose="02000600000000000000" pitchFamily="2" charset="0"/>
                <a:cs typeface="Kalpurush" panose="02000600000000000000" pitchFamily="2" charset="0"/>
              </a:rPr>
              <a:t>সিমেন্ট:বালু অনুপাত: ১:৫</a:t>
            </a:r>
          </a:p>
          <a:p>
            <a:pPr>
              <a:lnSpc>
                <a:spcPct val="150000"/>
              </a:lnSpc>
            </a:pPr>
            <a:r>
              <a:rPr lang="bn-BD" sz="3200" dirty="0">
                <a:latin typeface="Kalpurush" panose="02000600000000000000" pitchFamily="2" charset="0"/>
                <a:cs typeface="Kalpurush" panose="02000600000000000000" pitchFamily="2" charset="0"/>
              </a:rPr>
              <a:t>মর্টারের পুরুত্ব: ০.৫ ইঞ্চি</a:t>
            </a:r>
          </a:p>
          <a:p>
            <a:pPr>
              <a:lnSpc>
                <a:spcPct val="150000"/>
              </a:lnSpc>
            </a:pPr>
            <a:r>
              <a:rPr lang="bn-BD" sz="3200" b="1" dirty="0">
                <a:latin typeface="Kalpurush" panose="02000600000000000000" pitchFamily="2" charset="0"/>
                <a:cs typeface="Kalpurush" panose="02000600000000000000" pitchFamily="2" charset="0"/>
              </a:rPr>
              <a:t>প্রয়োজনীয় উপকরণ</a:t>
            </a:r>
          </a:p>
          <a:p>
            <a:pPr>
              <a:lnSpc>
                <a:spcPct val="150000"/>
              </a:lnSpc>
            </a:pPr>
            <a:r>
              <a:rPr lang="bn-BD" sz="3200" dirty="0">
                <a:latin typeface="Kalpurush" panose="02000600000000000000" pitchFamily="2" charset="0"/>
                <a:cs typeface="Kalpurush" panose="02000600000000000000" pitchFamily="2" charset="0"/>
              </a:rPr>
              <a:t>ব্লকের সংখ্যা: ৩২৪ টি</a:t>
            </a:r>
          </a:p>
          <a:p>
            <a:pPr>
              <a:lnSpc>
                <a:spcPct val="150000"/>
              </a:lnSpc>
            </a:pPr>
            <a:r>
              <a:rPr lang="bn-BD" sz="3200" dirty="0">
                <a:latin typeface="Kalpurush" panose="02000600000000000000" pitchFamily="2" charset="0"/>
                <a:cs typeface="Kalpurush" panose="02000600000000000000" pitchFamily="2" charset="0"/>
              </a:rPr>
              <a:t>সিমেন্টের পরিমাণ: ৪ বস্তা</a:t>
            </a:r>
          </a:p>
          <a:p>
            <a:pPr>
              <a:lnSpc>
                <a:spcPct val="150000"/>
              </a:lnSpc>
            </a:pPr>
            <a:r>
              <a:rPr lang="bn-BD" sz="3200" dirty="0">
                <a:latin typeface="Kalpurush" panose="02000600000000000000" pitchFamily="2" charset="0"/>
                <a:cs typeface="Kalpurush" panose="02000600000000000000" pitchFamily="2" charset="0"/>
              </a:rPr>
              <a:t>বালুর পরিমাণ: ২৪.৭৮ ঘনফুট (</a:t>
            </a:r>
            <a:r>
              <a:rPr lang="en-US" sz="3200" dirty="0" err="1">
                <a:latin typeface="Kalpurush" panose="02000600000000000000" pitchFamily="2" charset="0"/>
                <a:cs typeface="Kalpurush" panose="02000600000000000000" pitchFamily="2" charset="0"/>
              </a:rPr>
              <a:t>cft</a:t>
            </a:r>
            <a:r>
              <a:rPr lang="en-US" sz="3200" dirty="0">
                <a:latin typeface="Kalpurush" panose="02000600000000000000" pitchFamily="2" charset="0"/>
                <a:cs typeface="Kalpurush" panose="02000600000000000000" pitchFamily="2" charset="0"/>
              </a:rPr>
              <a:t>)</a:t>
            </a:r>
          </a:p>
          <a:p>
            <a:pPr>
              <a:lnSpc>
                <a:spcPct val="150000"/>
              </a:lnSpc>
            </a:pPr>
            <a:r>
              <a:rPr lang="bn-BD" sz="3200" dirty="0">
                <a:latin typeface="Kalpurush" panose="02000600000000000000" pitchFamily="2" charset="0"/>
                <a:cs typeface="Kalpurush" panose="02000600000000000000" pitchFamily="2" charset="0"/>
              </a:rPr>
              <a:t>মোট ব্যয়: ১৭,৫৩১ টাকা</a:t>
            </a:r>
          </a:p>
        </p:txBody>
      </p:sp>
      <p:sp>
        <p:nvSpPr>
          <p:cNvPr id="5" name="TextBox 4">
            <a:extLst>
              <a:ext uri="{FF2B5EF4-FFF2-40B4-BE49-F238E27FC236}">
                <a16:creationId xmlns:a16="http://schemas.microsoft.com/office/drawing/2014/main" id="{BBD43021-F2CD-B6F2-233A-1439E6A183F0}"/>
              </a:ext>
            </a:extLst>
          </p:cNvPr>
          <p:cNvSpPr txBox="1"/>
          <p:nvPr/>
        </p:nvSpPr>
        <p:spPr>
          <a:xfrm>
            <a:off x="4163102" y="455847"/>
            <a:ext cx="9209314" cy="646331"/>
          </a:xfrm>
          <a:prstGeom prst="rect">
            <a:avLst/>
          </a:prstGeom>
          <a:noFill/>
        </p:spPr>
        <p:txBody>
          <a:bodyPr wrap="square">
            <a:spAutoFit/>
          </a:bodyPr>
          <a:lstStyle/>
          <a:p>
            <a:r>
              <a:rPr lang="bn-BD" sz="3600" b="1" dirty="0">
                <a:latin typeface="Kalpurush" panose="02000600000000000000" pitchFamily="2" charset="0"/>
                <a:cs typeface="Kalpurush" panose="02000600000000000000" pitchFamily="2" charset="0"/>
              </a:rPr>
              <a:t>হলো ব্লক দিয়ে প্রদর্শনী দেয়াল</a:t>
            </a:r>
            <a:endParaRPr lang="en-US" sz="3600" b="1" dirty="0">
              <a:latin typeface="Kalpurush" panose="02000600000000000000" pitchFamily="2" charset="0"/>
              <a:cs typeface="Kalpurush" panose="02000600000000000000" pitchFamily="2" charset="0"/>
            </a:endParaRPr>
          </a:p>
        </p:txBody>
      </p:sp>
    </p:spTree>
    <p:extLst>
      <p:ext uri="{BB962C8B-B14F-4D97-AF65-F5344CB8AC3E}">
        <p14:creationId xmlns:p14="http://schemas.microsoft.com/office/powerpoint/2010/main" val="29681807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43400" y="245418"/>
            <a:ext cx="9429750" cy="707886"/>
          </a:xfrm>
          <a:prstGeom prst="rect">
            <a:avLst/>
          </a:prstGeom>
        </p:spPr>
        <p:txBody>
          <a:bodyPr wrap="square">
            <a:spAutoFit/>
          </a:bodyPr>
          <a:lstStyle/>
          <a:p>
            <a:pPr algn="ctr"/>
            <a:r>
              <a:rPr lang="as-IN" sz="4000" b="1" dirty="0">
                <a:solidFill>
                  <a:srgbClr val="7030A0"/>
                </a:solidFill>
                <a:latin typeface="Kalpurush" panose="02000600000000000000" pitchFamily="2" charset="0"/>
                <a:cs typeface="Kalpurush" panose="02000600000000000000" pitchFamily="2" charset="0"/>
              </a:rPr>
              <a:t>ব্লক তৈরীর উপাদান</a:t>
            </a:r>
          </a:p>
        </p:txBody>
      </p:sp>
      <p:sp>
        <p:nvSpPr>
          <p:cNvPr id="4" name="Rectangle 3"/>
          <p:cNvSpPr/>
          <p:nvPr/>
        </p:nvSpPr>
        <p:spPr>
          <a:xfrm>
            <a:off x="800100" y="1253285"/>
            <a:ext cx="8134350" cy="523220"/>
          </a:xfrm>
          <a:prstGeom prst="rect">
            <a:avLst/>
          </a:prstGeom>
        </p:spPr>
        <p:txBody>
          <a:bodyPr wrap="square">
            <a:spAutoFit/>
          </a:bodyPr>
          <a:lstStyle/>
          <a:p>
            <a:pPr algn="ctr" defTabSz="914400">
              <a:defRPr/>
            </a:pPr>
            <a:r>
              <a:rPr lang="bn-IN" sz="2800" b="1" dirty="0">
                <a:solidFill>
                  <a:srgbClr val="C00000"/>
                </a:solidFill>
                <a:latin typeface="Kalpurush" panose="02000600000000000000" pitchFamily="2" charset="0"/>
                <a:cs typeface="Kalpurush" panose="02000600000000000000" pitchFamily="2" charset="0"/>
              </a:rPr>
              <a:t>ব্লক তৈরিতে মূখ্য উপাদান</a:t>
            </a:r>
            <a:endParaRPr lang="en-US" sz="2800" b="1" dirty="0">
              <a:solidFill>
                <a:srgbClr val="C00000"/>
              </a:solidFill>
              <a:latin typeface="Kalpurush" panose="02000600000000000000" pitchFamily="2" charset="0"/>
              <a:cs typeface="Kalpurush" panose="02000600000000000000" pitchFamily="2"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067470998"/>
              </p:ext>
            </p:extLst>
          </p:nvPr>
        </p:nvGraphicFramePr>
        <p:xfrm>
          <a:off x="800100" y="2074137"/>
          <a:ext cx="6062156" cy="7967445"/>
        </p:xfrm>
        <a:graphic>
          <a:graphicData uri="http://schemas.openxmlformats.org/drawingml/2006/table">
            <a:tbl>
              <a:tblPr firstRow="1" bandRow="1">
                <a:tableStyleId>{5940675A-B579-460E-94D1-54222C63F5DA}</a:tableStyleId>
              </a:tblPr>
              <a:tblGrid>
                <a:gridCol w="3031078">
                  <a:extLst>
                    <a:ext uri="{9D8B030D-6E8A-4147-A177-3AD203B41FA5}">
                      <a16:colId xmlns:a16="http://schemas.microsoft.com/office/drawing/2014/main" val="20000"/>
                    </a:ext>
                  </a:extLst>
                </a:gridCol>
                <a:gridCol w="3031078">
                  <a:extLst>
                    <a:ext uri="{9D8B030D-6E8A-4147-A177-3AD203B41FA5}">
                      <a16:colId xmlns:a16="http://schemas.microsoft.com/office/drawing/2014/main" val="20001"/>
                    </a:ext>
                  </a:extLst>
                </a:gridCol>
              </a:tblGrid>
              <a:tr h="2655815">
                <a:tc>
                  <a:txBody>
                    <a:bodyPr/>
                    <a:lstStyle/>
                    <a:p>
                      <a:pPr lvl="1" algn="ctr"/>
                      <a:endParaRPr lang="en-US" sz="2800" kern="1200" dirty="0">
                        <a:effectLst/>
                        <a:latin typeface="Kalpurush" panose="02000600000000000000" pitchFamily="2" charset="0"/>
                        <a:cs typeface="Kalpurush" panose="02000600000000000000" pitchFamily="2" charset="0"/>
                      </a:endParaRPr>
                    </a:p>
                    <a:p>
                      <a:pPr lvl="1" algn="ctr"/>
                      <a:endParaRPr lang="en-US" sz="2800" kern="1200" dirty="0">
                        <a:effectLst/>
                        <a:latin typeface="Kalpurush" panose="02000600000000000000" pitchFamily="2" charset="0"/>
                        <a:cs typeface="Kalpurush" panose="02000600000000000000" pitchFamily="2" charset="0"/>
                      </a:endParaRPr>
                    </a:p>
                    <a:p>
                      <a:pPr lvl="1" algn="ctr"/>
                      <a:r>
                        <a:rPr lang="bn-IN" sz="2800" kern="1200" dirty="0">
                          <a:effectLst/>
                          <a:latin typeface="Kalpurush" panose="02000600000000000000" pitchFamily="2" charset="0"/>
                          <a:cs typeface="Kalpurush" panose="02000600000000000000" pitchFamily="2" charset="0"/>
                        </a:rPr>
                        <a:t>১</a:t>
                      </a:r>
                      <a:r>
                        <a:rPr lang="en-US" sz="2800" kern="1200" dirty="0">
                          <a:effectLst/>
                          <a:latin typeface="Kalpurush" panose="02000600000000000000" pitchFamily="2" charset="0"/>
                          <a:cs typeface="Kalpurush" panose="02000600000000000000" pitchFamily="2" charset="0"/>
                        </a:rPr>
                        <a:t>. </a:t>
                      </a:r>
                      <a:r>
                        <a:rPr lang="bn-IN" sz="2800" kern="1200" dirty="0">
                          <a:effectLst/>
                          <a:latin typeface="Kalpurush" panose="02000600000000000000" pitchFamily="2" charset="0"/>
                          <a:cs typeface="Kalpurush" panose="02000600000000000000" pitchFamily="2" charset="0"/>
                        </a:rPr>
                        <a:t>সিমেন্ট</a:t>
                      </a:r>
                      <a:endParaRPr lang="en-US" sz="3600" dirty="0">
                        <a:latin typeface="Kalpurush" panose="02000600000000000000" pitchFamily="2" charset="0"/>
                        <a:cs typeface="Kalpurush" panose="020006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1"/>
                      <a:endParaRPr lang="en-US" sz="3600" dirty="0">
                        <a:latin typeface="Kalpurush" panose="02000600000000000000" pitchFamily="2" charset="0"/>
                        <a:cs typeface="Kalpurush" panose="020006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655815">
                <a:tc>
                  <a:txBody>
                    <a:bodyPr/>
                    <a:lstStyle/>
                    <a:p>
                      <a:pPr lvl="1" algn="ctr"/>
                      <a:endParaRPr lang="en-US" sz="2800" kern="1200" dirty="0">
                        <a:effectLst/>
                        <a:latin typeface="Kalpurush" panose="02000600000000000000" pitchFamily="2" charset="0"/>
                        <a:cs typeface="Kalpurush" panose="02000600000000000000" pitchFamily="2" charset="0"/>
                      </a:endParaRPr>
                    </a:p>
                    <a:p>
                      <a:pPr lvl="1" algn="ctr"/>
                      <a:endParaRPr lang="en-US" sz="2800" kern="1200" dirty="0">
                        <a:effectLst/>
                        <a:latin typeface="Kalpurush" panose="02000600000000000000" pitchFamily="2" charset="0"/>
                        <a:cs typeface="Kalpurush" panose="02000600000000000000" pitchFamily="2" charset="0"/>
                      </a:endParaRPr>
                    </a:p>
                    <a:p>
                      <a:pPr lvl="1" algn="ctr"/>
                      <a:r>
                        <a:rPr lang="bn-IN" sz="2800" kern="1200" dirty="0">
                          <a:effectLst/>
                          <a:latin typeface="Kalpurush" panose="02000600000000000000" pitchFamily="2" charset="0"/>
                          <a:cs typeface="Kalpurush" panose="02000600000000000000" pitchFamily="2" charset="0"/>
                        </a:rPr>
                        <a:t>২</a:t>
                      </a:r>
                      <a:r>
                        <a:rPr lang="en-US" sz="2800" kern="1200" dirty="0">
                          <a:effectLst/>
                          <a:latin typeface="Kalpurush" panose="02000600000000000000" pitchFamily="2" charset="0"/>
                          <a:cs typeface="Kalpurush" panose="02000600000000000000" pitchFamily="2" charset="0"/>
                        </a:rPr>
                        <a:t>. </a:t>
                      </a:r>
                      <a:r>
                        <a:rPr lang="bn-IN" sz="2800" kern="1200" dirty="0">
                          <a:effectLst/>
                          <a:latin typeface="Kalpurush" panose="02000600000000000000" pitchFamily="2" charset="0"/>
                          <a:cs typeface="Kalpurush" panose="02000600000000000000" pitchFamily="2" charset="0"/>
                        </a:rPr>
                        <a:t>পানি</a:t>
                      </a:r>
                      <a:endParaRPr lang="en-US" sz="3600" dirty="0">
                        <a:latin typeface="Kalpurush" panose="02000600000000000000" pitchFamily="2" charset="0"/>
                        <a:cs typeface="Kalpurush" panose="020006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1"/>
                      <a:endParaRPr lang="en-US" sz="3600" dirty="0">
                        <a:latin typeface="Kalpurush" panose="02000600000000000000" pitchFamily="2" charset="0"/>
                        <a:cs typeface="Kalpurush" panose="020006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655815">
                <a:tc>
                  <a:txBody>
                    <a:bodyPr/>
                    <a:lstStyle/>
                    <a:p>
                      <a:pPr lvl="1" algn="ctr"/>
                      <a:endParaRPr lang="en-US" sz="2800" kern="1200" dirty="0">
                        <a:effectLst/>
                        <a:latin typeface="Kalpurush" panose="02000600000000000000" pitchFamily="2" charset="0"/>
                        <a:cs typeface="Kalpurush" panose="02000600000000000000" pitchFamily="2" charset="0"/>
                      </a:endParaRPr>
                    </a:p>
                    <a:p>
                      <a:pPr lvl="1" algn="ctr"/>
                      <a:endParaRPr lang="en-US" sz="2800" kern="1200" dirty="0">
                        <a:effectLst/>
                        <a:latin typeface="Kalpurush" panose="02000600000000000000" pitchFamily="2" charset="0"/>
                        <a:cs typeface="Kalpurush" panose="02000600000000000000" pitchFamily="2" charset="0"/>
                      </a:endParaRPr>
                    </a:p>
                    <a:p>
                      <a:pPr lvl="1" algn="ctr"/>
                      <a:r>
                        <a:rPr lang="bn-IN" sz="2800" kern="1200" dirty="0">
                          <a:effectLst/>
                          <a:latin typeface="Kalpurush" panose="02000600000000000000" pitchFamily="2" charset="0"/>
                          <a:cs typeface="Kalpurush" panose="02000600000000000000" pitchFamily="2" charset="0"/>
                        </a:rPr>
                        <a:t>৩</a:t>
                      </a:r>
                      <a:r>
                        <a:rPr lang="en-US" sz="2800" kern="1200" dirty="0">
                          <a:effectLst/>
                          <a:latin typeface="Kalpurush" panose="02000600000000000000" pitchFamily="2" charset="0"/>
                          <a:cs typeface="Kalpurush" panose="02000600000000000000" pitchFamily="2" charset="0"/>
                        </a:rPr>
                        <a:t>. </a:t>
                      </a:r>
                      <a:r>
                        <a:rPr lang="bn-IN" sz="2800" kern="1200" dirty="0">
                          <a:effectLst/>
                          <a:latin typeface="Kalpurush" panose="02000600000000000000" pitchFamily="2" charset="0"/>
                          <a:cs typeface="Kalpurush" panose="02000600000000000000" pitchFamily="2" charset="0"/>
                        </a:rPr>
                        <a:t>বালি</a:t>
                      </a:r>
                      <a:endParaRPr lang="en-US" sz="3600" dirty="0">
                        <a:latin typeface="Kalpurush" panose="02000600000000000000" pitchFamily="2" charset="0"/>
                        <a:cs typeface="Kalpurush" panose="020006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lvl="1"/>
                      <a:endParaRPr lang="en-US" sz="3600" dirty="0">
                        <a:latin typeface="Kalpurush" panose="02000600000000000000" pitchFamily="2" charset="0"/>
                        <a:cs typeface="Kalpurush" panose="02000600000000000000"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bl>
          </a:graphicData>
        </a:graphic>
      </p:graphicFrame>
      <p:pic>
        <p:nvPicPr>
          <p:cNvPr id="8" name="Picture 7"/>
          <p:cNvPicPr/>
          <p:nvPr/>
        </p:nvPicPr>
        <p:blipFill>
          <a:blip r:embed="rId3" cstate="print">
            <a:extLst>
              <a:ext uri="{28A0092B-C50C-407E-A947-70E740481C1C}">
                <a14:useLocalDpi xmlns:a14="http://schemas.microsoft.com/office/drawing/2010/main" val="0"/>
              </a:ext>
            </a:extLst>
          </a:blip>
          <a:stretch>
            <a:fillRect/>
          </a:stretch>
        </p:blipFill>
        <p:spPr>
          <a:xfrm>
            <a:off x="4681070" y="2286000"/>
            <a:ext cx="2557929" cy="1864972"/>
          </a:xfrm>
          <a:prstGeom prst="rect">
            <a:avLst/>
          </a:prstGeom>
          <a:ln>
            <a:solidFill>
              <a:schemeClr val="accent6"/>
            </a:solidFill>
          </a:ln>
        </p:spPr>
      </p:pic>
      <p:pic>
        <p:nvPicPr>
          <p:cNvPr id="9" name="Picture 8"/>
          <p:cNvPicPr/>
          <p:nvPr/>
        </p:nvPicPr>
        <p:blipFill>
          <a:blip r:embed="rId4">
            <a:extLst>
              <a:ext uri="{28A0092B-C50C-407E-A947-70E740481C1C}">
                <a14:useLocalDpi xmlns:a14="http://schemas.microsoft.com/office/drawing/2010/main" val="0"/>
              </a:ext>
            </a:extLst>
          </a:blip>
          <a:stretch>
            <a:fillRect/>
          </a:stretch>
        </p:blipFill>
        <p:spPr>
          <a:xfrm>
            <a:off x="4681070" y="4493871"/>
            <a:ext cx="2557929" cy="2083336"/>
          </a:xfrm>
          <a:prstGeom prst="rect">
            <a:avLst/>
          </a:prstGeom>
          <a:ln>
            <a:solidFill>
              <a:schemeClr val="accent6"/>
            </a:solidFill>
          </a:ln>
        </p:spPr>
      </p:pic>
      <p:pic>
        <p:nvPicPr>
          <p:cNvPr id="10" name="Picture 9"/>
          <p:cNvPicPr/>
          <p:nvPr/>
        </p:nvPicPr>
        <p:blipFill>
          <a:blip r:embed="rId5">
            <a:extLst>
              <a:ext uri="{28A0092B-C50C-407E-A947-70E740481C1C}">
                <a14:useLocalDpi xmlns:a14="http://schemas.microsoft.com/office/drawing/2010/main" val="0"/>
              </a:ext>
            </a:extLst>
          </a:blip>
          <a:stretch>
            <a:fillRect/>
          </a:stretch>
        </p:blipFill>
        <p:spPr>
          <a:xfrm>
            <a:off x="4681070" y="6920106"/>
            <a:ext cx="2557929" cy="1938144"/>
          </a:xfrm>
          <a:prstGeom prst="rect">
            <a:avLst/>
          </a:prstGeom>
          <a:ln>
            <a:solidFill>
              <a:schemeClr val="accent6"/>
            </a:solidFill>
          </a:ln>
        </p:spPr>
      </p:pic>
      <p:graphicFrame>
        <p:nvGraphicFramePr>
          <p:cNvPr id="21" name="Table 20"/>
          <p:cNvGraphicFramePr>
            <a:graphicFrameLocks noGrp="1"/>
          </p:cNvGraphicFramePr>
          <p:nvPr>
            <p:extLst>
              <p:ext uri="{D42A27DB-BD31-4B8C-83A1-F6EECF244321}">
                <p14:modId xmlns:p14="http://schemas.microsoft.com/office/powerpoint/2010/main" val="43033531"/>
              </p:ext>
            </p:extLst>
          </p:nvPr>
        </p:nvGraphicFramePr>
        <p:xfrm>
          <a:off x="8934450" y="2048344"/>
          <a:ext cx="6553200" cy="8136418"/>
        </p:xfrm>
        <a:graphic>
          <a:graphicData uri="http://schemas.openxmlformats.org/drawingml/2006/table">
            <a:tbl>
              <a:tblPr firstRow="1" bandRow="1">
                <a:tableStyleId>{5C22544A-7EE6-4342-B048-85BDC9FD1C3A}</a:tableStyleId>
              </a:tblPr>
              <a:tblGrid>
                <a:gridCol w="3630606">
                  <a:extLst>
                    <a:ext uri="{9D8B030D-6E8A-4147-A177-3AD203B41FA5}">
                      <a16:colId xmlns:a16="http://schemas.microsoft.com/office/drawing/2014/main" val="20000"/>
                    </a:ext>
                  </a:extLst>
                </a:gridCol>
                <a:gridCol w="2922594">
                  <a:extLst>
                    <a:ext uri="{9D8B030D-6E8A-4147-A177-3AD203B41FA5}">
                      <a16:colId xmlns:a16="http://schemas.microsoft.com/office/drawing/2014/main" val="20001"/>
                    </a:ext>
                  </a:extLst>
                </a:gridCol>
              </a:tblGrid>
              <a:tr h="1527177">
                <a:tc>
                  <a:txBody>
                    <a:bodyPr/>
                    <a:lstStyle/>
                    <a:p>
                      <a:pPr marL="0" indent="0" algn="ctr">
                        <a:buNone/>
                      </a:pPr>
                      <a:r>
                        <a:rPr lang="en-US" sz="2800" b="0" kern="1200" dirty="0">
                          <a:solidFill>
                            <a:schemeClr val="tx1"/>
                          </a:solidFill>
                          <a:effectLst/>
                          <a:latin typeface="Kalpurush" panose="02000600000000000000" pitchFamily="2" charset="0"/>
                          <a:cs typeface="Kalpurush" panose="02000600000000000000" pitchFamily="2" charset="0"/>
                        </a:rPr>
                        <a:t>১. </a:t>
                      </a:r>
                      <a:r>
                        <a:rPr lang="bn-IN" sz="2800" b="0" kern="1200" dirty="0">
                          <a:solidFill>
                            <a:schemeClr val="tx1"/>
                          </a:solidFill>
                          <a:effectLst/>
                          <a:latin typeface="Kalpurush" panose="02000600000000000000" pitchFamily="2" charset="0"/>
                          <a:cs typeface="Kalpurush" panose="02000600000000000000" pitchFamily="2" charset="0"/>
                        </a:rPr>
                        <a:t>খোয়া</a:t>
                      </a:r>
                      <a:endParaRPr lang="en-US" sz="2800" b="0" kern="1200" dirty="0">
                        <a:solidFill>
                          <a:schemeClr val="tx1"/>
                        </a:solidFill>
                        <a:effectLst/>
                        <a:latin typeface="Kalpurush" panose="02000600000000000000" pitchFamily="2" charset="0"/>
                        <a:cs typeface="Kalpurush" panose="02000600000000000000" pitchFamily="2" charset="0"/>
                      </a:endParaRPr>
                    </a:p>
                    <a:p>
                      <a:pPr marL="342900" indent="-342900" algn="ctr">
                        <a:buAutoNum type="arabicPeriod"/>
                      </a:pPr>
                      <a:endParaRPr lang="en-US" sz="2800" b="0" kern="1200" dirty="0">
                        <a:solidFill>
                          <a:schemeClr val="tx1"/>
                        </a:solidFill>
                        <a:effectLst/>
                        <a:latin typeface="Kalpurush" panose="02000600000000000000" pitchFamily="2" charset="0"/>
                        <a:cs typeface="Kalpurush" panose="02000600000000000000" pitchFamily="2" charset="0"/>
                      </a:endParaRPr>
                    </a:p>
                    <a:p>
                      <a:pPr marL="342900" indent="-342900" algn="ctr">
                        <a:buAutoNum type="arabicPeriod"/>
                      </a:pPr>
                      <a:endParaRPr lang="en-US" sz="2800" kern="1200" dirty="0">
                        <a:effectLst/>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3600" dirty="0">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527177">
                <a:tc>
                  <a:txBody>
                    <a:bodyPr/>
                    <a:lstStyle/>
                    <a:p>
                      <a:pPr algn="ctr"/>
                      <a:r>
                        <a:rPr lang="bn-IN" sz="2800" kern="1200" dirty="0">
                          <a:effectLst/>
                          <a:latin typeface="Kalpurush" panose="02000600000000000000" pitchFamily="2" charset="0"/>
                          <a:cs typeface="Kalpurush" panose="02000600000000000000" pitchFamily="2" charset="0"/>
                        </a:rPr>
                        <a:t>২</a:t>
                      </a:r>
                      <a:r>
                        <a:rPr lang="en-US" sz="2800" kern="1200" dirty="0">
                          <a:effectLst/>
                          <a:latin typeface="Kalpurush" panose="02000600000000000000" pitchFamily="2" charset="0"/>
                          <a:cs typeface="Kalpurush" panose="02000600000000000000" pitchFamily="2" charset="0"/>
                        </a:rPr>
                        <a:t>. </a:t>
                      </a:r>
                      <a:r>
                        <a:rPr lang="bn-IN" sz="2800" kern="1200" dirty="0">
                          <a:effectLst/>
                          <a:latin typeface="Kalpurush" panose="02000600000000000000" pitchFamily="2" charset="0"/>
                          <a:cs typeface="Kalpurush" panose="02000600000000000000" pitchFamily="2" charset="0"/>
                        </a:rPr>
                        <a:t>পাথর</a:t>
                      </a:r>
                      <a:endParaRPr lang="en-US" sz="2800" kern="1200" dirty="0">
                        <a:effectLst/>
                        <a:latin typeface="Kalpurush" panose="02000600000000000000" pitchFamily="2" charset="0"/>
                        <a:cs typeface="Kalpurush" panose="02000600000000000000" pitchFamily="2" charset="0"/>
                      </a:endParaRPr>
                    </a:p>
                    <a:p>
                      <a:pPr algn="ctr"/>
                      <a:endParaRPr lang="en-US" sz="2800" kern="1200" dirty="0">
                        <a:effectLst/>
                        <a:latin typeface="Kalpurush" panose="02000600000000000000" pitchFamily="2" charset="0"/>
                        <a:cs typeface="Kalpurush" panose="02000600000000000000" pitchFamily="2" charset="0"/>
                      </a:endParaRPr>
                    </a:p>
                    <a:p>
                      <a:pPr algn="ctr"/>
                      <a:endParaRPr lang="en-US" sz="2800" kern="1200" dirty="0">
                        <a:effectLst/>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3600" dirty="0">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527177">
                <a:tc>
                  <a:txBody>
                    <a:bodyPr/>
                    <a:lstStyle/>
                    <a:p>
                      <a:pPr algn="ctr"/>
                      <a:r>
                        <a:rPr lang="bn-IN" sz="2800" kern="1200" dirty="0">
                          <a:effectLst/>
                          <a:latin typeface="Kalpurush" panose="02000600000000000000" pitchFamily="2" charset="0"/>
                          <a:cs typeface="Kalpurush" panose="02000600000000000000" pitchFamily="2" charset="0"/>
                        </a:rPr>
                        <a:t>৩</a:t>
                      </a:r>
                      <a:r>
                        <a:rPr lang="en-US" sz="2800" kern="1200" dirty="0">
                          <a:effectLst/>
                          <a:latin typeface="Kalpurush" panose="02000600000000000000" pitchFamily="2" charset="0"/>
                          <a:cs typeface="Kalpurush" panose="02000600000000000000" pitchFamily="2" charset="0"/>
                        </a:rPr>
                        <a:t>. </a:t>
                      </a:r>
                      <a:r>
                        <a:rPr lang="bn-IN" sz="2800" kern="1200" dirty="0">
                          <a:effectLst/>
                          <a:latin typeface="Kalpurush" panose="02000600000000000000" pitchFamily="2" charset="0"/>
                          <a:cs typeface="Kalpurush" panose="02000600000000000000" pitchFamily="2" charset="0"/>
                        </a:rPr>
                        <a:t>ফ্লাই অ্যাশ</a:t>
                      </a:r>
                      <a:endParaRPr lang="en-US" sz="3600" dirty="0">
                        <a:latin typeface="Kalpurush" panose="02000600000000000000" pitchFamily="2" charset="0"/>
                        <a:cs typeface="Kalpurush" panose="02000600000000000000" pitchFamily="2" charset="0"/>
                      </a:endParaRPr>
                    </a:p>
                    <a:p>
                      <a:pPr algn="ctr"/>
                      <a:endParaRPr lang="en-US" sz="3600" dirty="0">
                        <a:latin typeface="Kalpurush" panose="02000600000000000000" pitchFamily="2" charset="0"/>
                        <a:cs typeface="Kalpurush" panose="02000600000000000000" pitchFamily="2" charset="0"/>
                      </a:endParaRPr>
                    </a:p>
                    <a:p>
                      <a:pPr algn="ctr"/>
                      <a:endParaRPr lang="en-US" sz="3600" dirty="0">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3600" dirty="0">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81754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bn-IN" sz="2800" kern="1200" dirty="0">
                          <a:effectLst/>
                          <a:latin typeface="Kalpurush" panose="02000600000000000000" pitchFamily="2" charset="0"/>
                          <a:cs typeface="Kalpurush" panose="02000600000000000000" pitchFamily="2" charset="0"/>
                        </a:rPr>
                        <a:t>৪</a:t>
                      </a:r>
                      <a:r>
                        <a:rPr lang="en-US" sz="2800" kern="1200" dirty="0">
                          <a:effectLst/>
                          <a:latin typeface="Kalpurush" panose="02000600000000000000" pitchFamily="2" charset="0"/>
                          <a:cs typeface="Kalpurush" panose="02000600000000000000" pitchFamily="2" charset="0"/>
                        </a:rPr>
                        <a:t>. </a:t>
                      </a:r>
                      <a:r>
                        <a:rPr lang="bn-IN" sz="2800" kern="1200" dirty="0">
                          <a:effectLst/>
                          <a:latin typeface="Kalpurush" panose="02000600000000000000" pitchFamily="2" charset="0"/>
                          <a:cs typeface="Kalpurush" panose="02000600000000000000" pitchFamily="2" charset="0"/>
                        </a:rPr>
                        <a:t>রিসাইকেল কংক্রিট</a:t>
                      </a:r>
                      <a:endParaRPr lang="en-US" sz="3600" dirty="0">
                        <a:latin typeface="Kalpurush" panose="02000600000000000000" pitchFamily="2" charset="0"/>
                        <a:cs typeface="Kalpurush" panose="02000600000000000000" pitchFamily="2" charset="0"/>
                      </a:endParaRPr>
                    </a:p>
                    <a:p>
                      <a:pPr algn="ctr"/>
                      <a:endParaRPr lang="en-US" sz="3600" dirty="0">
                        <a:latin typeface="Kalpurush" panose="02000600000000000000" pitchFamily="2" charset="0"/>
                        <a:cs typeface="Kalpurush" panose="02000600000000000000" pitchFamily="2" charset="0"/>
                      </a:endParaRPr>
                    </a:p>
                    <a:p>
                      <a:pPr algn="ctr"/>
                      <a:endParaRPr lang="en-US" sz="3600" dirty="0">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3600" dirty="0">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649076">
                <a:tc>
                  <a:txBody>
                    <a:bodyPr/>
                    <a:lstStyle/>
                    <a:p>
                      <a:pPr algn="ctr"/>
                      <a:r>
                        <a:rPr lang="en-US" sz="2800" kern="1200" dirty="0">
                          <a:effectLst/>
                          <a:latin typeface="Kalpurush" panose="02000600000000000000" pitchFamily="2" charset="0"/>
                          <a:cs typeface="Kalpurush" panose="02000600000000000000" pitchFamily="2" charset="0"/>
                        </a:rPr>
                        <a:t>৫. </a:t>
                      </a:r>
                      <a:r>
                        <a:rPr lang="bn-IN" sz="2800" kern="1200" dirty="0">
                          <a:effectLst/>
                          <a:latin typeface="Kalpurush" panose="02000600000000000000" pitchFamily="2" charset="0"/>
                          <a:cs typeface="Kalpurush" panose="02000600000000000000" pitchFamily="2" charset="0"/>
                        </a:rPr>
                        <a:t>সিরামিক টুকরো</a:t>
                      </a:r>
                      <a:endParaRPr lang="en-US" sz="3600" dirty="0">
                        <a:latin typeface="Kalpurush" panose="02000600000000000000" pitchFamily="2" charset="0"/>
                        <a:cs typeface="Kalpurush" panose="02000600000000000000" pitchFamily="2" charset="0"/>
                      </a:endParaRPr>
                    </a:p>
                    <a:p>
                      <a:pPr algn="ctr"/>
                      <a:endParaRPr lang="en-US" sz="3600" dirty="0">
                        <a:latin typeface="Kalpurush" panose="02000600000000000000" pitchFamily="2" charset="0"/>
                        <a:cs typeface="Kalpurush" panose="02000600000000000000" pitchFamily="2" charset="0"/>
                      </a:endParaRPr>
                    </a:p>
                    <a:p>
                      <a:pPr algn="ctr"/>
                      <a:endParaRPr lang="en-US" sz="3600" dirty="0">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3600" dirty="0">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22" name="Picture 21"/>
          <p:cNvPicPr>
            <a:picLocks noChangeAspect="1"/>
          </p:cNvPicPr>
          <p:nvPr/>
        </p:nvPicPr>
        <p:blipFill>
          <a:blip r:embed="rId6"/>
          <a:stretch>
            <a:fillRect/>
          </a:stretch>
        </p:blipFill>
        <p:spPr>
          <a:xfrm>
            <a:off x="12633967" y="2071290"/>
            <a:ext cx="2796023" cy="1437970"/>
          </a:xfrm>
          <a:prstGeom prst="rect">
            <a:avLst/>
          </a:prstGeom>
          <a:ln>
            <a:solidFill>
              <a:schemeClr val="accent6"/>
            </a:solidFill>
          </a:ln>
        </p:spPr>
      </p:pic>
      <p:pic>
        <p:nvPicPr>
          <p:cNvPr id="23" name="Picture 22"/>
          <p:cNvPicPr>
            <a:picLocks noChangeAspect="1"/>
          </p:cNvPicPr>
          <p:nvPr/>
        </p:nvPicPr>
        <p:blipFill>
          <a:blip r:embed="rId7"/>
          <a:stretch>
            <a:fillRect/>
          </a:stretch>
        </p:blipFill>
        <p:spPr>
          <a:xfrm>
            <a:off x="12633968" y="3654366"/>
            <a:ext cx="2796022" cy="1480287"/>
          </a:xfrm>
          <a:prstGeom prst="rect">
            <a:avLst/>
          </a:prstGeom>
          <a:ln>
            <a:solidFill>
              <a:schemeClr val="accent6"/>
            </a:solidFill>
          </a:ln>
        </p:spPr>
      </p:pic>
      <p:pic>
        <p:nvPicPr>
          <p:cNvPr id="24" name="Picture 23"/>
          <p:cNvPicPr/>
          <p:nvPr/>
        </p:nvPicPr>
        <p:blipFill>
          <a:blip r:embed="rId8" cstate="print">
            <a:extLst>
              <a:ext uri="{28A0092B-C50C-407E-A947-70E740481C1C}">
                <a14:useLocalDpi xmlns:a14="http://schemas.microsoft.com/office/drawing/2010/main" val="0"/>
              </a:ext>
            </a:extLst>
          </a:blip>
          <a:srcRect t="12769" b="19202"/>
          <a:stretch>
            <a:fillRect/>
          </a:stretch>
        </p:blipFill>
        <p:spPr bwMode="auto">
          <a:xfrm>
            <a:off x="12633968" y="5208889"/>
            <a:ext cx="2796023" cy="1458579"/>
          </a:xfrm>
          <a:prstGeom prst="rect">
            <a:avLst/>
          </a:prstGeom>
          <a:noFill/>
          <a:ln>
            <a:solidFill>
              <a:schemeClr val="accent6"/>
            </a:solidFill>
          </a:ln>
        </p:spPr>
      </p:pic>
      <p:pic>
        <p:nvPicPr>
          <p:cNvPr id="25" name="Picture 24"/>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633968" y="6714228"/>
            <a:ext cx="2796022" cy="1846860"/>
          </a:xfrm>
          <a:prstGeom prst="rect">
            <a:avLst/>
          </a:prstGeom>
          <a:noFill/>
          <a:ln>
            <a:solidFill>
              <a:schemeClr val="accent6"/>
            </a:solidFill>
          </a:ln>
        </p:spPr>
      </p:pic>
      <p:pic>
        <p:nvPicPr>
          <p:cNvPr id="26" name="Picture 25"/>
          <p:cNvPicPr/>
          <p:nvPr/>
        </p:nvPicPr>
        <p:blipFill rotWithShape="1">
          <a:blip r:embed="rId10" cstate="print">
            <a:extLst>
              <a:ext uri="{28A0092B-C50C-407E-A947-70E740481C1C}">
                <a14:useLocalDpi xmlns:a14="http://schemas.microsoft.com/office/drawing/2010/main" val="0"/>
              </a:ext>
            </a:extLst>
          </a:blip>
          <a:srcRect b="8316"/>
          <a:stretch/>
        </p:blipFill>
        <p:spPr bwMode="auto">
          <a:xfrm>
            <a:off x="12633968" y="8584034"/>
            <a:ext cx="2796022" cy="1512465"/>
          </a:xfrm>
          <a:prstGeom prst="rect">
            <a:avLst/>
          </a:prstGeom>
          <a:ln>
            <a:solidFill>
              <a:schemeClr val="accent6"/>
            </a:solidFill>
          </a:ln>
          <a:extLst>
            <a:ext uri="{53640926-AAD7-44D8-BBD7-CCE9431645EC}">
              <a14:shadowObscured xmlns:a14="http://schemas.microsoft.com/office/drawing/2010/main"/>
            </a:ext>
          </a:extLst>
        </p:spPr>
      </p:pic>
      <p:sp>
        <p:nvSpPr>
          <p:cNvPr id="27" name="Rectangle 26"/>
          <p:cNvSpPr/>
          <p:nvPr/>
        </p:nvSpPr>
        <p:spPr>
          <a:xfrm>
            <a:off x="9058275" y="1249480"/>
            <a:ext cx="4817344" cy="507831"/>
          </a:xfrm>
          <a:prstGeom prst="rect">
            <a:avLst/>
          </a:prstGeom>
        </p:spPr>
        <p:txBody>
          <a:bodyPr wrap="none">
            <a:spAutoFit/>
          </a:bodyPr>
          <a:lstStyle/>
          <a:p>
            <a:r>
              <a:rPr lang="as-IN" b="1" dirty="0">
                <a:solidFill>
                  <a:srgbClr val="C00000"/>
                </a:solidFill>
                <a:latin typeface="Kalpurush" panose="02000600000000000000" pitchFamily="2" charset="0"/>
                <a:cs typeface="Kalpurush" panose="02000600000000000000" pitchFamily="2" charset="0"/>
              </a:rPr>
              <a:t>ব্লক তৈরিতে গৌণ উপাদান গুলো হচ্ছে</a:t>
            </a:r>
          </a:p>
        </p:txBody>
      </p:sp>
    </p:spTree>
    <p:extLst>
      <p:ext uri="{BB962C8B-B14F-4D97-AF65-F5344CB8AC3E}">
        <p14:creationId xmlns:p14="http://schemas.microsoft.com/office/powerpoint/2010/main" val="3545896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045428547"/>
              </p:ext>
            </p:extLst>
          </p:nvPr>
        </p:nvGraphicFramePr>
        <p:xfrm>
          <a:off x="4125053" y="1131137"/>
          <a:ext cx="10363200" cy="9863921"/>
        </p:xfrm>
        <a:graphic>
          <a:graphicData uri="http://schemas.openxmlformats.org/drawingml/2006/table">
            <a:tbl>
              <a:tblPr firstRow="1" bandRow="1">
                <a:tableStyleId>{5C22544A-7EE6-4342-B048-85BDC9FD1C3A}</a:tableStyleId>
              </a:tblPr>
              <a:tblGrid>
                <a:gridCol w="4810125">
                  <a:extLst>
                    <a:ext uri="{9D8B030D-6E8A-4147-A177-3AD203B41FA5}">
                      <a16:colId xmlns:a16="http://schemas.microsoft.com/office/drawing/2014/main" val="20000"/>
                    </a:ext>
                  </a:extLst>
                </a:gridCol>
                <a:gridCol w="5553075">
                  <a:extLst>
                    <a:ext uri="{9D8B030D-6E8A-4147-A177-3AD203B41FA5}">
                      <a16:colId xmlns:a16="http://schemas.microsoft.com/office/drawing/2014/main" val="20001"/>
                    </a:ext>
                  </a:extLst>
                </a:gridCol>
              </a:tblGrid>
              <a:tr h="1739769">
                <a:tc>
                  <a:txBody>
                    <a:bodyPr/>
                    <a:lstStyle/>
                    <a:p>
                      <a:pPr marL="0" indent="0" algn="ctr">
                        <a:buNone/>
                      </a:pPr>
                      <a:r>
                        <a:rPr lang="en-US" sz="3200" kern="1200" dirty="0">
                          <a:effectLst/>
                          <a:latin typeface="Kalpurush" panose="02000600000000000000" pitchFamily="2" charset="0"/>
                          <a:cs typeface="Kalpurush" panose="02000600000000000000" pitchFamily="2" charset="0"/>
                        </a:rPr>
                        <a:t>৬</a:t>
                      </a:r>
                    </a:p>
                    <a:p>
                      <a:pPr marL="0" indent="0" algn="ctr">
                        <a:buNone/>
                      </a:pPr>
                      <a:r>
                        <a:rPr lang="en-US" sz="3200" b="0" kern="1200" dirty="0">
                          <a:solidFill>
                            <a:schemeClr val="tx1"/>
                          </a:solidFill>
                          <a:effectLst/>
                          <a:latin typeface="Kalpurush" panose="02000600000000000000" pitchFamily="2" charset="0"/>
                          <a:cs typeface="Kalpurush" panose="02000600000000000000" pitchFamily="2" charset="0"/>
                        </a:rPr>
                        <a:t>৬.</a:t>
                      </a:r>
                      <a:r>
                        <a:rPr lang="en-US" sz="3200" b="0" kern="1200" dirty="0">
                          <a:effectLst/>
                          <a:latin typeface="Kalpurush" panose="02000600000000000000" pitchFamily="2" charset="0"/>
                          <a:cs typeface="Kalpurush" panose="02000600000000000000" pitchFamily="2" charset="0"/>
                        </a:rPr>
                        <a:t>. </a:t>
                      </a:r>
                      <a:r>
                        <a:rPr lang="bn-IN" sz="3200" b="0" kern="1200" dirty="0">
                          <a:solidFill>
                            <a:schemeClr val="tx1"/>
                          </a:solidFill>
                          <a:effectLst/>
                          <a:latin typeface="Kalpurush" panose="02000600000000000000" pitchFamily="2" charset="0"/>
                          <a:cs typeface="Kalpurush" panose="02000600000000000000" pitchFamily="2" charset="0"/>
                        </a:rPr>
                        <a:t>ডলোমাইট</a:t>
                      </a:r>
                      <a:endParaRPr lang="en-US" sz="3200" kern="1200" dirty="0">
                        <a:effectLst/>
                        <a:latin typeface="Kalpurush" panose="02000600000000000000" pitchFamily="2" charset="0"/>
                        <a:cs typeface="Kalpurush" panose="02000600000000000000" pitchFamily="2" charset="0"/>
                      </a:endParaRPr>
                    </a:p>
                    <a:p>
                      <a:pPr marL="0" indent="0" algn="ctr">
                        <a:buNone/>
                      </a:pPr>
                      <a:endParaRPr lang="en-US" sz="3200" kern="1200" dirty="0">
                        <a:effectLst/>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39769">
                <a:tc>
                  <a:txBody>
                    <a:bodyPr/>
                    <a:lstStyle/>
                    <a:p>
                      <a:pPr algn="ctr"/>
                      <a:endParaRPr lang="en-US" sz="3200" kern="1200" dirty="0">
                        <a:effectLst/>
                        <a:latin typeface="Kalpurush" panose="02000600000000000000" pitchFamily="2" charset="0"/>
                        <a:cs typeface="Kalpurush" panose="02000600000000000000" pitchFamily="2" charset="0"/>
                      </a:endParaRPr>
                    </a:p>
                    <a:p>
                      <a:pPr algn="ctr"/>
                      <a:r>
                        <a:rPr lang="en-US" sz="3200" kern="1200" dirty="0">
                          <a:effectLst/>
                          <a:latin typeface="Kalpurush" panose="02000600000000000000" pitchFamily="2" charset="0"/>
                          <a:cs typeface="Kalpurush" panose="02000600000000000000" pitchFamily="2" charset="0"/>
                        </a:rPr>
                        <a:t>৭. </a:t>
                      </a:r>
                      <a:r>
                        <a:rPr lang="bn-IN" sz="3200" kern="1200" dirty="0">
                          <a:effectLst/>
                          <a:latin typeface="Kalpurush" panose="02000600000000000000" pitchFamily="2" charset="0"/>
                          <a:cs typeface="Kalpurush" panose="02000600000000000000" pitchFamily="2" charset="0"/>
                        </a:rPr>
                        <a:t>স্লাজ</a:t>
                      </a:r>
                      <a:endParaRPr lang="en-US" sz="3200" kern="1200" dirty="0">
                        <a:effectLst/>
                        <a:latin typeface="Kalpurush" panose="02000600000000000000" pitchFamily="2" charset="0"/>
                        <a:cs typeface="Kalpurush" panose="02000600000000000000" pitchFamily="2" charset="0"/>
                      </a:endParaRPr>
                    </a:p>
                    <a:p>
                      <a:pPr algn="ctr"/>
                      <a:endParaRPr lang="en-US" sz="3200" kern="1200" dirty="0">
                        <a:effectLst/>
                        <a:latin typeface="Kalpurush" panose="02000600000000000000" pitchFamily="2" charset="0"/>
                        <a:cs typeface="Kalpurush" panose="02000600000000000000" pitchFamily="2" charset="0"/>
                      </a:endParaRPr>
                    </a:p>
                    <a:p>
                      <a:pPr algn="ctr"/>
                      <a:endParaRPr lang="en-US" sz="3200" kern="1200" dirty="0">
                        <a:effectLst/>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897996">
                <a:tc>
                  <a:txBody>
                    <a:bodyPr/>
                    <a:lstStyle/>
                    <a:p>
                      <a:pPr algn="ctr"/>
                      <a:endParaRPr lang="en-US" sz="3200" kern="1200" dirty="0">
                        <a:effectLst/>
                        <a:latin typeface="Kalpurush" panose="02000600000000000000" pitchFamily="2" charset="0"/>
                        <a:cs typeface="Kalpurush" panose="02000600000000000000" pitchFamily="2" charset="0"/>
                      </a:endParaRPr>
                    </a:p>
                    <a:p>
                      <a:pPr algn="ctr"/>
                      <a:r>
                        <a:rPr lang="bn-IN" sz="3200" kern="1200" dirty="0">
                          <a:effectLst/>
                          <a:latin typeface="Kalpurush" panose="02000600000000000000" pitchFamily="2" charset="0"/>
                          <a:cs typeface="Kalpurush" panose="02000600000000000000" pitchFamily="2" charset="0"/>
                        </a:rPr>
                        <a:t>৮</a:t>
                      </a:r>
                      <a:r>
                        <a:rPr lang="en-US" sz="3200" kern="1200" dirty="0">
                          <a:effectLst/>
                          <a:latin typeface="Kalpurush" panose="02000600000000000000" pitchFamily="2" charset="0"/>
                          <a:cs typeface="Kalpurush" panose="02000600000000000000" pitchFamily="2" charset="0"/>
                        </a:rPr>
                        <a:t>. </a:t>
                      </a:r>
                      <a:r>
                        <a:rPr lang="bn-IN" sz="3200" kern="1200" dirty="0">
                          <a:effectLst/>
                          <a:latin typeface="Kalpurush" panose="02000600000000000000" pitchFamily="2" charset="0"/>
                          <a:cs typeface="Kalpurush" panose="02000600000000000000" pitchFamily="2" charset="0"/>
                        </a:rPr>
                        <a:t>আয়রন স্লাগ</a:t>
                      </a:r>
                      <a:endParaRPr lang="en-US" sz="3200" kern="1200" dirty="0">
                        <a:effectLst/>
                        <a:latin typeface="Kalpurush" panose="02000600000000000000" pitchFamily="2" charset="0"/>
                        <a:cs typeface="Kalpurush" panose="02000600000000000000" pitchFamily="2" charset="0"/>
                      </a:endParaRPr>
                    </a:p>
                    <a:p>
                      <a:pPr algn="ctr"/>
                      <a:endParaRPr lang="en-US" sz="4000" dirty="0">
                        <a:latin typeface="Kalpurush" panose="02000600000000000000" pitchFamily="2" charset="0"/>
                        <a:cs typeface="Kalpurush" panose="02000600000000000000" pitchFamily="2" charset="0"/>
                      </a:endParaRPr>
                    </a:p>
                    <a:p>
                      <a:pPr algn="ctr"/>
                      <a:endParaRPr lang="en-US" sz="4000" dirty="0">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00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89799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bn-IN" sz="3200" kern="1200" dirty="0">
                          <a:effectLst/>
                          <a:latin typeface="Kalpurush" panose="02000600000000000000" pitchFamily="2" charset="0"/>
                          <a:cs typeface="Kalpurush" panose="02000600000000000000" pitchFamily="2" charset="0"/>
                        </a:rPr>
                        <a:t>৯</a:t>
                      </a:r>
                      <a:r>
                        <a:rPr lang="en-US" sz="3200" kern="1200" dirty="0">
                          <a:effectLst/>
                          <a:latin typeface="Kalpurush" panose="02000600000000000000" pitchFamily="2" charset="0"/>
                          <a:cs typeface="Kalpurush" panose="02000600000000000000" pitchFamily="2" charset="0"/>
                        </a:rPr>
                        <a:t>. </a:t>
                      </a:r>
                      <a:r>
                        <a:rPr lang="bn-IN" sz="3200" kern="1200" dirty="0">
                          <a:effectLst/>
                          <a:latin typeface="Kalpurush" panose="02000600000000000000" pitchFamily="2" charset="0"/>
                          <a:cs typeface="Kalpurush" panose="02000600000000000000" pitchFamily="2" charset="0"/>
                        </a:rPr>
                        <a:t>জিপসাম</a:t>
                      </a:r>
                      <a:endParaRPr lang="en-US" sz="3200" kern="1200" dirty="0">
                        <a:effectLst/>
                        <a:latin typeface="Kalpurush" panose="02000600000000000000" pitchFamily="2" charset="0"/>
                        <a:cs typeface="Kalpurush" panose="02000600000000000000" pitchFamily="2" charset="0"/>
                      </a:endParaRPr>
                    </a:p>
                    <a:p>
                      <a:pPr marL="0" marR="0" indent="0" algn="ctr" defTabSz="914400" rtl="0" eaLnBrk="1" fontAlgn="auto" latinLnBrk="0" hangingPunct="1">
                        <a:lnSpc>
                          <a:spcPct val="100000"/>
                        </a:lnSpc>
                        <a:spcBef>
                          <a:spcPts val="0"/>
                        </a:spcBef>
                        <a:spcAft>
                          <a:spcPts val="0"/>
                        </a:spcAft>
                        <a:buClrTx/>
                        <a:buSzTx/>
                        <a:buFontTx/>
                        <a:buNone/>
                        <a:tabLst/>
                        <a:defRPr/>
                      </a:pPr>
                      <a:endParaRPr lang="en-US" sz="4000" dirty="0">
                        <a:latin typeface="Kalpurush" panose="02000600000000000000" pitchFamily="2" charset="0"/>
                        <a:cs typeface="Kalpurush" panose="02000600000000000000" pitchFamily="2" charset="0"/>
                      </a:endParaRPr>
                    </a:p>
                    <a:p>
                      <a:pPr algn="ctr"/>
                      <a:endParaRPr lang="en-US" sz="4000" dirty="0">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897996">
                <a:tc>
                  <a:txBody>
                    <a:bodyPr/>
                    <a:lstStyle/>
                    <a:p>
                      <a:pPr algn="ctr"/>
                      <a:r>
                        <a:rPr lang="bn-IN" sz="3200" kern="1200" dirty="0">
                          <a:effectLst/>
                          <a:latin typeface="Kalpurush" panose="02000600000000000000" pitchFamily="2" charset="0"/>
                          <a:cs typeface="Kalpurush" panose="02000600000000000000" pitchFamily="2" charset="0"/>
                        </a:rPr>
                        <a:t>১০</a:t>
                      </a:r>
                      <a:r>
                        <a:rPr lang="en-US" sz="3200" kern="1200" dirty="0">
                          <a:effectLst/>
                          <a:latin typeface="Kalpurush" panose="02000600000000000000" pitchFamily="2" charset="0"/>
                          <a:cs typeface="Kalpurush" panose="02000600000000000000" pitchFamily="2" charset="0"/>
                        </a:rPr>
                        <a:t>.</a:t>
                      </a:r>
                      <a:r>
                        <a:rPr lang="bn-IN" sz="3200" kern="1200" dirty="0">
                          <a:effectLst/>
                          <a:latin typeface="Kalpurush" panose="02000600000000000000" pitchFamily="2" charset="0"/>
                          <a:cs typeface="Kalpurush" panose="02000600000000000000" pitchFamily="2" charset="0"/>
                        </a:rPr>
                        <a:t> এডমিক্সার</a:t>
                      </a:r>
                      <a:endParaRPr lang="en-US" sz="3200" kern="1200" dirty="0">
                        <a:effectLst/>
                        <a:latin typeface="Kalpurush" panose="02000600000000000000" pitchFamily="2" charset="0"/>
                        <a:cs typeface="Kalpurush" panose="02000600000000000000" pitchFamily="2" charset="0"/>
                      </a:endParaRPr>
                    </a:p>
                    <a:p>
                      <a:pPr algn="ctr"/>
                      <a:endParaRPr lang="en-US" sz="4000" dirty="0">
                        <a:latin typeface="Kalpurush" panose="02000600000000000000" pitchFamily="2" charset="0"/>
                        <a:cs typeface="Kalpurush" panose="02000600000000000000" pitchFamily="2" charset="0"/>
                      </a:endParaRPr>
                    </a:p>
                    <a:p>
                      <a:pPr algn="ctr"/>
                      <a:endParaRPr lang="en-US" sz="4000" dirty="0">
                        <a:latin typeface="Kalpurush" panose="02000600000000000000" pitchFamily="2" charset="0"/>
                        <a:cs typeface="Kalpurush" panose="02000600000000000000" pitchFamily="2"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0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11214" y="1183009"/>
            <a:ext cx="1866902" cy="1609082"/>
          </a:xfrm>
          <a:prstGeom prst="rect">
            <a:avLst/>
          </a:prstGeom>
          <a:solidFill>
            <a:schemeClr val="accent1"/>
          </a:solidFill>
          <a:ln>
            <a:solidFill>
              <a:schemeClr val="accent6"/>
            </a:solidFill>
          </a:ln>
        </p:spPr>
      </p:pic>
      <p:pic>
        <p:nvPicPr>
          <p:cNvPr id="5" name="Pictur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1214" y="3082796"/>
            <a:ext cx="1866902" cy="1609082"/>
          </a:xfrm>
          <a:prstGeom prst="rect">
            <a:avLst/>
          </a:prstGeom>
          <a:noFill/>
          <a:ln>
            <a:solidFill>
              <a:schemeClr val="accent6"/>
            </a:solid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8811215" y="4797468"/>
            <a:ext cx="1866901" cy="1478608"/>
          </a:xfrm>
          <a:prstGeom prst="rect">
            <a:avLst/>
          </a:prstGeom>
          <a:noFill/>
          <a:ln>
            <a:solidFill>
              <a:schemeClr val="accent6"/>
            </a:solidFill>
          </a:ln>
        </p:spPr>
      </p:pic>
      <p:pic>
        <p:nvPicPr>
          <p:cNvPr id="7" name="Picture 6"/>
          <p:cNvPicPr/>
          <p:nvPr/>
        </p:nvPicPr>
        <p:blipFill rotWithShape="1">
          <a:blip r:embed="rId5" cstate="print">
            <a:extLst>
              <a:ext uri="{28A0092B-C50C-407E-A947-70E740481C1C}">
                <a14:useLocalDpi xmlns:a14="http://schemas.microsoft.com/office/drawing/2010/main" val="0"/>
              </a:ext>
            </a:extLst>
          </a:blip>
          <a:srcRect l="6623" t="6427" r="8483" b="7879"/>
          <a:stretch/>
        </p:blipFill>
        <p:spPr bwMode="auto">
          <a:xfrm>
            <a:off x="8811214" y="6543182"/>
            <a:ext cx="1998578" cy="1478608"/>
          </a:xfrm>
          <a:prstGeom prst="rect">
            <a:avLst/>
          </a:prstGeom>
          <a:ln>
            <a:solidFill>
              <a:schemeClr val="accent6"/>
            </a:solidFill>
          </a:ln>
          <a:extLst>
            <a:ext uri="{53640926-AAD7-44D8-BBD7-CCE9431645EC}">
              <a14:shadowObscured xmlns:a14="http://schemas.microsoft.com/office/drawing/2010/main"/>
            </a:ext>
          </a:extLst>
        </p:spPr>
      </p:pic>
      <p:pic>
        <p:nvPicPr>
          <p:cNvPr id="8" name="Picture 7"/>
          <p:cNvPicPr/>
          <p:nvPr/>
        </p:nvPicPr>
        <p:blipFill>
          <a:blip r:embed="rId6" cstate="print">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8811214" y="8299450"/>
            <a:ext cx="1998578" cy="1736468"/>
          </a:xfrm>
          <a:prstGeom prst="rect">
            <a:avLst/>
          </a:prstGeom>
          <a:ln>
            <a:solidFill>
              <a:schemeClr val="accent6"/>
            </a:solidFill>
          </a:ln>
        </p:spPr>
      </p:pic>
      <p:sp>
        <p:nvSpPr>
          <p:cNvPr id="9" name="Rectangle 8"/>
          <p:cNvSpPr/>
          <p:nvPr/>
        </p:nvSpPr>
        <p:spPr>
          <a:xfrm>
            <a:off x="5600470" y="423251"/>
            <a:ext cx="7053534" cy="707886"/>
          </a:xfrm>
          <a:prstGeom prst="rect">
            <a:avLst/>
          </a:prstGeom>
        </p:spPr>
        <p:txBody>
          <a:bodyPr wrap="none">
            <a:spAutoFit/>
          </a:bodyPr>
          <a:lstStyle/>
          <a:p>
            <a:r>
              <a:rPr lang="as-IN" sz="4000" b="1" dirty="0">
                <a:solidFill>
                  <a:srgbClr val="7030A0"/>
                </a:solidFill>
                <a:latin typeface="Kalpurush" panose="02000600000000000000" pitchFamily="2" charset="0"/>
                <a:cs typeface="Kalpurush" panose="02000600000000000000" pitchFamily="2" charset="0"/>
              </a:rPr>
              <a:t>ব্লক তৈরিতে গৌণ উপাদান গুলো হচ্ছে</a:t>
            </a:r>
          </a:p>
        </p:txBody>
      </p:sp>
    </p:spTree>
    <p:extLst>
      <p:ext uri="{BB962C8B-B14F-4D97-AF65-F5344CB8AC3E}">
        <p14:creationId xmlns:p14="http://schemas.microsoft.com/office/powerpoint/2010/main" val="7397036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86100" y="228792"/>
            <a:ext cx="9144000" cy="1123384"/>
          </a:xfrm>
          <a:prstGeom prst="rect">
            <a:avLst/>
          </a:prstGeom>
        </p:spPr>
        <p:txBody>
          <a:bodyPr>
            <a:spAutoFit/>
          </a:bodyPr>
          <a:lstStyle/>
          <a:p>
            <a:endParaRPr lang="as-IN" dirty="0">
              <a:latin typeface="Kalpurush" panose="02000600000000000000" pitchFamily="2" charset="0"/>
              <a:cs typeface="Kalpurush" panose="02000600000000000000" pitchFamily="2" charset="0"/>
            </a:endParaRPr>
          </a:p>
          <a:p>
            <a:pPr algn="ctr"/>
            <a:r>
              <a:rPr lang="as-IN" dirty="0">
                <a:latin typeface="Kalpurush" panose="02000600000000000000" pitchFamily="2" charset="0"/>
                <a:cs typeface="Kalpurush" panose="02000600000000000000" pitchFamily="2" charset="0"/>
              </a:rPr>
              <a:t>   </a:t>
            </a:r>
            <a:r>
              <a:rPr lang="as-IN" sz="4000" b="1" dirty="0">
                <a:solidFill>
                  <a:srgbClr val="7030A0"/>
                </a:solidFill>
                <a:latin typeface="Kalpurush" panose="02000600000000000000" pitchFamily="2" charset="0"/>
                <a:cs typeface="Kalpurush" panose="02000600000000000000" pitchFamily="2" charset="0"/>
              </a:rPr>
              <a:t>ব্লকের মাপ এবং ওজন </a:t>
            </a:r>
          </a:p>
        </p:txBody>
      </p:sp>
      <p:pic>
        <p:nvPicPr>
          <p:cNvPr id="4" name="Picture 3"/>
          <p:cNvPicPr>
            <a:picLocks noChangeAspect="1"/>
          </p:cNvPicPr>
          <p:nvPr/>
        </p:nvPicPr>
        <p:blipFill>
          <a:blip r:embed="rId2"/>
          <a:stretch>
            <a:fillRect/>
          </a:stretch>
        </p:blipFill>
        <p:spPr>
          <a:xfrm>
            <a:off x="737159" y="1754623"/>
            <a:ext cx="8189127" cy="4840360"/>
          </a:xfrm>
          <a:prstGeom prst="rect">
            <a:avLst/>
          </a:prstGeom>
          <a:solidFill>
            <a:schemeClr val="accent1"/>
          </a:solidFill>
          <a:ln>
            <a:solidFill>
              <a:schemeClr val="accent6"/>
            </a:solidFill>
          </a:ln>
        </p:spPr>
      </p:pic>
      <p:pic>
        <p:nvPicPr>
          <p:cNvPr id="5" name="Picture 4"/>
          <p:cNvPicPr>
            <a:picLocks noChangeAspect="1"/>
          </p:cNvPicPr>
          <p:nvPr/>
        </p:nvPicPr>
        <p:blipFill>
          <a:blip r:embed="rId3"/>
          <a:stretch>
            <a:fillRect/>
          </a:stretch>
        </p:blipFill>
        <p:spPr>
          <a:xfrm>
            <a:off x="6246145" y="6997431"/>
            <a:ext cx="5246372" cy="2764217"/>
          </a:xfrm>
          <a:prstGeom prst="rect">
            <a:avLst/>
          </a:prstGeom>
          <a:ln>
            <a:solidFill>
              <a:schemeClr val="accent6"/>
            </a:solidFill>
          </a:ln>
        </p:spPr>
      </p:pic>
      <p:pic>
        <p:nvPicPr>
          <p:cNvPr id="6" name="Picture 5"/>
          <p:cNvPicPr>
            <a:picLocks noChangeAspect="1"/>
          </p:cNvPicPr>
          <p:nvPr/>
        </p:nvPicPr>
        <p:blipFill>
          <a:blip r:embed="rId4"/>
          <a:stretch>
            <a:fillRect/>
          </a:stretch>
        </p:blipFill>
        <p:spPr>
          <a:xfrm>
            <a:off x="11789212" y="7018335"/>
            <a:ext cx="5252007" cy="2764215"/>
          </a:xfrm>
          <a:prstGeom prst="rect">
            <a:avLst/>
          </a:prstGeom>
          <a:ln>
            <a:solidFill>
              <a:schemeClr val="accent6"/>
            </a:solidFill>
          </a:ln>
        </p:spPr>
      </p:pic>
      <p:pic>
        <p:nvPicPr>
          <p:cNvPr id="7" name="Picture 6"/>
          <p:cNvPicPr>
            <a:picLocks noChangeAspect="1"/>
          </p:cNvPicPr>
          <p:nvPr/>
        </p:nvPicPr>
        <p:blipFill>
          <a:blip r:embed="rId5"/>
          <a:stretch>
            <a:fillRect/>
          </a:stretch>
        </p:blipFill>
        <p:spPr>
          <a:xfrm>
            <a:off x="737159" y="6997432"/>
            <a:ext cx="5212291" cy="2764216"/>
          </a:xfrm>
          <a:prstGeom prst="rect">
            <a:avLst/>
          </a:prstGeom>
          <a:ln>
            <a:solidFill>
              <a:schemeClr val="accent6"/>
            </a:solidFill>
          </a:ln>
        </p:spPr>
      </p:pic>
      <p:pic>
        <p:nvPicPr>
          <p:cNvPr id="8" name="Picture 7"/>
          <p:cNvPicPr>
            <a:picLocks noChangeAspect="1"/>
          </p:cNvPicPr>
          <p:nvPr/>
        </p:nvPicPr>
        <p:blipFill>
          <a:blip r:embed="rId6"/>
          <a:stretch>
            <a:fillRect/>
          </a:stretch>
        </p:blipFill>
        <p:spPr>
          <a:xfrm>
            <a:off x="10277117" y="1926714"/>
            <a:ext cx="6764102" cy="4764039"/>
          </a:xfrm>
          <a:prstGeom prst="rect">
            <a:avLst/>
          </a:prstGeom>
          <a:ln>
            <a:solidFill>
              <a:schemeClr val="accent6"/>
            </a:solidFill>
          </a:ln>
        </p:spPr>
      </p:pic>
      <p:sp>
        <p:nvSpPr>
          <p:cNvPr id="9" name="Rectangle 8"/>
          <p:cNvSpPr/>
          <p:nvPr/>
        </p:nvSpPr>
        <p:spPr>
          <a:xfrm>
            <a:off x="14197777" y="6082346"/>
            <a:ext cx="1695450" cy="507831"/>
          </a:xfrm>
          <a:prstGeom prst="rect">
            <a:avLst/>
          </a:prstGeom>
        </p:spPr>
        <p:txBody>
          <a:bodyPr wrap="square">
            <a:spAutoFit/>
          </a:bodyPr>
          <a:lstStyle/>
          <a:p>
            <a:r>
              <a:rPr lang="as-IN" dirty="0">
                <a:solidFill>
                  <a:srgbClr val="7030A0"/>
                </a:solidFill>
                <a:latin typeface="Kalpurush" panose="02000600000000000000" pitchFamily="2" charset="0"/>
                <a:cs typeface="Kalpurush" panose="02000600000000000000" pitchFamily="2" charset="0"/>
              </a:rPr>
              <a:t>হলো ব্লক</a:t>
            </a:r>
            <a:endParaRPr lang="en-US" dirty="0">
              <a:solidFill>
                <a:srgbClr val="7030A0"/>
              </a:solidFill>
              <a:latin typeface="Kalpurush" panose="02000600000000000000" pitchFamily="2" charset="0"/>
              <a:cs typeface="Kalpurush" panose="02000600000000000000" pitchFamily="2" charset="0"/>
            </a:endParaRPr>
          </a:p>
        </p:txBody>
      </p:sp>
      <p:sp>
        <p:nvSpPr>
          <p:cNvPr id="10" name="Rectangle 9"/>
          <p:cNvSpPr/>
          <p:nvPr/>
        </p:nvSpPr>
        <p:spPr>
          <a:xfrm>
            <a:off x="5537457" y="5828430"/>
            <a:ext cx="1417376" cy="507831"/>
          </a:xfrm>
          <a:prstGeom prst="rect">
            <a:avLst/>
          </a:prstGeom>
        </p:spPr>
        <p:txBody>
          <a:bodyPr wrap="none">
            <a:spAutoFit/>
          </a:bodyPr>
          <a:lstStyle/>
          <a:p>
            <a:r>
              <a:rPr lang="as-IN" dirty="0">
                <a:solidFill>
                  <a:srgbClr val="7030A0"/>
                </a:solidFill>
                <a:latin typeface="Kalpurush" panose="02000600000000000000" pitchFamily="2" charset="0"/>
                <a:cs typeface="Kalpurush" panose="02000600000000000000" pitchFamily="2" charset="0"/>
              </a:rPr>
              <a:t>সলিড ব্লক</a:t>
            </a:r>
            <a:endParaRPr lang="en-US" dirty="0">
              <a:solidFill>
                <a:srgbClr val="7030A0"/>
              </a:solidFill>
              <a:latin typeface="Kalpurush" panose="02000600000000000000" pitchFamily="2" charset="0"/>
              <a:cs typeface="Kalpurush" panose="02000600000000000000" pitchFamily="2" charset="0"/>
            </a:endParaRPr>
          </a:p>
        </p:txBody>
      </p:sp>
      <p:sp>
        <p:nvSpPr>
          <p:cNvPr id="11" name="Rectangle 10"/>
          <p:cNvSpPr/>
          <p:nvPr/>
        </p:nvSpPr>
        <p:spPr>
          <a:xfrm>
            <a:off x="9144000" y="9145783"/>
            <a:ext cx="1733167" cy="507831"/>
          </a:xfrm>
          <a:prstGeom prst="rect">
            <a:avLst/>
          </a:prstGeom>
        </p:spPr>
        <p:txBody>
          <a:bodyPr wrap="none">
            <a:spAutoFit/>
          </a:bodyPr>
          <a:lstStyle/>
          <a:p>
            <a:r>
              <a:rPr lang="as-IN" dirty="0">
                <a:solidFill>
                  <a:srgbClr val="7030A0"/>
                </a:solidFill>
                <a:latin typeface="Kalpurush" panose="02000600000000000000" pitchFamily="2" charset="0"/>
                <a:cs typeface="Kalpurush" panose="02000600000000000000" pitchFamily="2" charset="0"/>
              </a:rPr>
              <a:t>ইউনি-পেভার</a:t>
            </a:r>
            <a:endParaRPr lang="en-US" dirty="0">
              <a:solidFill>
                <a:srgbClr val="7030A0"/>
              </a:solidFill>
              <a:latin typeface="Kalpurush" panose="02000600000000000000" pitchFamily="2" charset="0"/>
              <a:cs typeface="Kalpurush" panose="02000600000000000000" pitchFamily="2" charset="0"/>
            </a:endParaRPr>
          </a:p>
        </p:txBody>
      </p:sp>
    </p:spTree>
    <p:extLst>
      <p:ext uri="{BB962C8B-B14F-4D97-AF65-F5344CB8AC3E}">
        <p14:creationId xmlns:p14="http://schemas.microsoft.com/office/powerpoint/2010/main" val="2302371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8DD60E-08C6-6D30-02CB-555BDD0E2A41}"/>
              </a:ext>
            </a:extLst>
          </p:cNvPr>
          <p:cNvSpPr txBox="1"/>
          <p:nvPr/>
        </p:nvSpPr>
        <p:spPr>
          <a:xfrm>
            <a:off x="1190847" y="1711105"/>
            <a:ext cx="13843591" cy="7971413"/>
          </a:xfrm>
          <a:prstGeom prst="rect">
            <a:avLst/>
          </a:prstGeom>
          <a:noFill/>
        </p:spPr>
        <p:txBody>
          <a:bodyPr wrap="square">
            <a:spAutoFit/>
          </a:bodyPr>
          <a:lstStyle/>
          <a:p>
            <a:pPr marL="457200" lvl="0" indent="-457200" rtl="0">
              <a:buFont typeface="Wingdings" panose="05000000000000000000" pitchFamily="2" charset="2"/>
              <a:buChar char="q"/>
            </a:pPr>
            <a:r>
              <a:rPr lang="as-IN" sz="3200" b="0" dirty="0">
                <a:solidFill>
                  <a:schemeClr val="accent1">
                    <a:lumMod val="50000"/>
                  </a:schemeClr>
                </a:solidFill>
                <a:latin typeface="Kalpurush" panose="02000600000000000000" pitchFamily="2" charset="0"/>
                <a:cs typeface="Kalpurush" panose="02000600000000000000" pitchFamily="2" charset="0"/>
              </a:rPr>
              <a:t>প্রেক্ষাপট (</a:t>
            </a:r>
            <a:r>
              <a:rPr lang="en-US" sz="3200" b="0" dirty="0">
                <a:solidFill>
                  <a:schemeClr val="accent1">
                    <a:lumMod val="50000"/>
                  </a:schemeClr>
                </a:solidFill>
                <a:latin typeface="Kalpurush" panose="02000600000000000000" pitchFamily="2" charset="0"/>
                <a:cs typeface="Kalpurush" panose="02000600000000000000" pitchFamily="2" charset="0"/>
              </a:rPr>
              <a:t>Background) </a:t>
            </a:r>
          </a:p>
          <a:p>
            <a:pPr marL="457200" lvl="0" indent="-457200" rtl="0">
              <a:buFont typeface="Wingdings" panose="05000000000000000000" pitchFamily="2" charset="2"/>
              <a:buChar char="q"/>
            </a:pPr>
            <a:r>
              <a:rPr lang="as-IN" sz="3200" b="0" dirty="0">
                <a:solidFill>
                  <a:schemeClr val="accent1">
                    <a:lumMod val="50000"/>
                  </a:schemeClr>
                </a:solidFill>
                <a:latin typeface="Kalpurush" panose="02000600000000000000" pitchFamily="2" charset="0"/>
                <a:cs typeface="Kalpurush" panose="02000600000000000000" pitchFamily="2" charset="0"/>
              </a:rPr>
              <a:t>সরকারি নীতিমালা ও লক্ষ্য</a:t>
            </a:r>
            <a:endParaRPr lang="en-US" sz="3200" b="0" dirty="0">
              <a:solidFill>
                <a:schemeClr val="accent1">
                  <a:lumMod val="50000"/>
                </a:schemeClr>
              </a:solidFill>
              <a:latin typeface="Kalpurush" panose="02000600000000000000" pitchFamily="2" charset="0"/>
              <a:cs typeface="Kalpurush" panose="02000600000000000000" pitchFamily="2" charset="0"/>
            </a:endParaRPr>
          </a:p>
          <a:p>
            <a:pPr marL="457200" lvl="0" indent="-457200" rtl="0">
              <a:buFont typeface="Wingdings" panose="05000000000000000000" pitchFamily="2" charset="2"/>
              <a:buChar char="q"/>
            </a:pPr>
            <a:r>
              <a:rPr lang="en-US" sz="3200" b="0" dirty="0" err="1">
                <a:solidFill>
                  <a:schemeClr val="accent1">
                    <a:lumMod val="50000"/>
                  </a:schemeClr>
                </a:solidFill>
                <a:latin typeface="Kalpurush" panose="02000600000000000000" pitchFamily="2" charset="0"/>
                <a:cs typeface="Kalpurush" panose="02000600000000000000" pitchFamily="2" charset="0"/>
              </a:rPr>
              <a:t>বিকল্প</a:t>
            </a:r>
            <a:r>
              <a:rPr lang="en-US" sz="3200" b="0" dirty="0">
                <a:solidFill>
                  <a:schemeClr val="accent1">
                    <a:lumMod val="50000"/>
                  </a:schemeClr>
                </a:solidFill>
                <a:latin typeface="Kalpurush" panose="02000600000000000000" pitchFamily="2" charset="0"/>
                <a:cs typeface="Kalpurush" panose="02000600000000000000" pitchFamily="2" charset="0"/>
              </a:rPr>
              <a:t> ব্লকের </a:t>
            </a:r>
            <a:r>
              <a:rPr lang="en-US" sz="3200" b="0" dirty="0" err="1">
                <a:solidFill>
                  <a:schemeClr val="accent1">
                    <a:lumMod val="50000"/>
                  </a:schemeClr>
                </a:solidFill>
                <a:latin typeface="Kalpurush" panose="02000600000000000000" pitchFamily="2" charset="0"/>
                <a:cs typeface="Kalpurush" panose="02000600000000000000" pitchFamily="2" charset="0"/>
              </a:rPr>
              <a:t>প্রকারভেদ</a:t>
            </a:r>
            <a:r>
              <a:rPr lang="en-US" sz="3200" b="0" dirty="0">
                <a:solidFill>
                  <a:schemeClr val="accent1">
                    <a:lumMod val="50000"/>
                  </a:schemeClr>
                </a:solidFill>
                <a:latin typeface="Kalpurush" panose="02000600000000000000" pitchFamily="2" charset="0"/>
                <a:cs typeface="Kalpurush" panose="02000600000000000000" pitchFamily="2" charset="0"/>
              </a:rPr>
              <a:t> </a:t>
            </a:r>
          </a:p>
          <a:p>
            <a:pPr marL="457200" lvl="0" indent="-457200" rtl="0">
              <a:buFont typeface="Wingdings" panose="05000000000000000000" pitchFamily="2" charset="2"/>
              <a:buChar char="q"/>
            </a:pPr>
            <a:r>
              <a:rPr lang="as-IN" sz="3200" b="0" dirty="0">
                <a:solidFill>
                  <a:schemeClr val="accent1">
                    <a:lumMod val="50000"/>
                  </a:schemeClr>
                </a:solidFill>
                <a:latin typeface="Kalpurush" panose="02000600000000000000" pitchFamily="2" charset="0"/>
                <a:cs typeface="Kalpurush" panose="02000600000000000000" pitchFamily="2" charset="0"/>
              </a:rPr>
              <a:t>ব্লক তৈরীর উপাদান</a:t>
            </a:r>
            <a:endParaRPr lang="en-US" sz="3200" b="0" dirty="0">
              <a:solidFill>
                <a:schemeClr val="accent1">
                  <a:lumMod val="50000"/>
                </a:schemeClr>
              </a:solidFill>
              <a:latin typeface="Kalpurush" panose="02000600000000000000" pitchFamily="2" charset="0"/>
              <a:cs typeface="Kalpurush" panose="02000600000000000000" pitchFamily="2" charset="0"/>
            </a:endParaRPr>
          </a:p>
          <a:p>
            <a:pPr marL="457200" lvl="0" indent="-457200" rtl="0">
              <a:buFont typeface="Wingdings" panose="05000000000000000000" pitchFamily="2" charset="2"/>
              <a:buChar char="q"/>
            </a:pPr>
            <a:r>
              <a:rPr lang="as-IN" sz="3200" b="0" dirty="0">
                <a:solidFill>
                  <a:schemeClr val="accent1">
                    <a:lumMod val="50000"/>
                  </a:schemeClr>
                </a:solidFill>
                <a:latin typeface="Kalpurush" panose="02000600000000000000" pitchFamily="2" charset="0"/>
                <a:ea typeface="Nirmala UI" panose="020B0502040204020203" pitchFamily="34" charset="0"/>
                <a:cs typeface="Kalpurush" panose="02000600000000000000" pitchFamily="2" charset="0"/>
              </a:rPr>
              <a:t>ব্লকের বৈশিষ্ট্য ও সুবিধা</a:t>
            </a:r>
            <a:endParaRPr lang="en-US" sz="3200" b="0" dirty="0">
              <a:solidFill>
                <a:schemeClr val="accent1">
                  <a:lumMod val="50000"/>
                </a:schemeClr>
              </a:solidFill>
              <a:latin typeface="Kalpurush" panose="02000600000000000000" pitchFamily="2" charset="0"/>
              <a:cs typeface="Kalpurush" panose="02000600000000000000" pitchFamily="2" charset="0"/>
            </a:endParaRPr>
          </a:p>
          <a:p>
            <a:pPr marL="457200" lvl="0" indent="-457200" rtl="0">
              <a:buFont typeface="Wingdings" panose="05000000000000000000" pitchFamily="2" charset="2"/>
              <a:buChar char="q"/>
            </a:pPr>
            <a:r>
              <a:rPr lang="as-IN" sz="3200" b="0" dirty="0">
                <a:solidFill>
                  <a:schemeClr val="accent1">
                    <a:lumMod val="50000"/>
                  </a:schemeClr>
                </a:solidFill>
                <a:latin typeface="Kalpurush" panose="02000600000000000000" pitchFamily="2" charset="0"/>
                <a:cs typeface="Kalpurush" panose="02000600000000000000" pitchFamily="2" charset="0"/>
              </a:rPr>
              <a:t>ব্লকের অর্থনৈতিক ও পরিবেশগত সুবিধাসমূহ</a:t>
            </a:r>
            <a:endParaRPr lang="en-US" sz="3200" b="0" dirty="0">
              <a:solidFill>
                <a:schemeClr val="accent1">
                  <a:lumMod val="50000"/>
                </a:schemeClr>
              </a:solidFill>
              <a:latin typeface="Kalpurush" panose="02000600000000000000" pitchFamily="2" charset="0"/>
              <a:cs typeface="Kalpurush" panose="02000600000000000000" pitchFamily="2" charset="0"/>
            </a:endParaRPr>
          </a:p>
          <a:p>
            <a:pPr marL="457200" lvl="0" indent="-457200" rtl="0">
              <a:buFont typeface="Wingdings" panose="05000000000000000000" pitchFamily="2" charset="2"/>
              <a:buChar char="q"/>
            </a:pPr>
            <a:r>
              <a:rPr lang="en-US" sz="3200" b="0" dirty="0" err="1">
                <a:solidFill>
                  <a:schemeClr val="accent1">
                    <a:lumMod val="50000"/>
                  </a:schemeClr>
                </a:solidFill>
                <a:latin typeface="Kalpurush" panose="02000600000000000000" pitchFamily="2" charset="0"/>
                <a:cs typeface="Kalpurush" panose="02000600000000000000" pitchFamily="2" charset="0"/>
              </a:rPr>
              <a:t>কংক্রিট</a:t>
            </a:r>
            <a:r>
              <a:rPr lang="en-US" sz="3200" b="0" dirty="0">
                <a:solidFill>
                  <a:schemeClr val="accent1">
                    <a:lumMod val="50000"/>
                  </a:schemeClr>
                </a:solidFill>
                <a:latin typeface="Kalpurush" panose="02000600000000000000" pitchFamily="2" charset="0"/>
                <a:cs typeface="Kalpurush" panose="02000600000000000000" pitchFamily="2" charset="0"/>
              </a:rPr>
              <a:t> </a:t>
            </a:r>
            <a:r>
              <a:rPr lang="en-US" sz="3200" b="0" dirty="0" err="1">
                <a:solidFill>
                  <a:schemeClr val="accent1">
                    <a:lumMod val="50000"/>
                  </a:schemeClr>
                </a:solidFill>
                <a:latin typeface="Kalpurush" panose="02000600000000000000" pitchFamily="2" charset="0"/>
                <a:cs typeface="Kalpurush" panose="02000600000000000000" pitchFamily="2" charset="0"/>
              </a:rPr>
              <a:t>ব্লক</a:t>
            </a:r>
            <a:r>
              <a:rPr lang="en-US" sz="3200" b="0" dirty="0">
                <a:solidFill>
                  <a:schemeClr val="accent1">
                    <a:lumMod val="50000"/>
                  </a:schemeClr>
                </a:solidFill>
                <a:latin typeface="Kalpurush" panose="02000600000000000000" pitchFamily="2" charset="0"/>
                <a:cs typeface="Kalpurush" panose="02000600000000000000" pitchFamily="2" charset="0"/>
              </a:rPr>
              <a:t> </a:t>
            </a:r>
            <a:r>
              <a:rPr lang="as-IN" sz="3200" b="0" dirty="0">
                <a:solidFill>
                  <a:schemeClr val="accent1">
                    <a:lumMod val="50000"/>
                  </a:schemeClr>
                </a:solidFill>
                <a:latin typeface="Kalpurush" panose="02000600000000000000" pitchFamily="2" charset="0"/>
                <a:cs typeface="Kalpurush" panose="02000600000000000000" pitchFamily="2" charset="0"/>
              </a:rPr>
              <a:t>প্রস্তু</a:t>
            </a:r>
            <a:r>
              <a:rPr lang="en-US" sz="3200" b="0" dirty="0" err="1">
                <a:solidFill>
                  <a:schemeClr val="accent1">
                    <a:lumMod val="50000"/>
                  </a:schemeClr>
                </a:solidFill>
                <a:latin typeface="Kalpurush" panose="02000600000000000000" pitchFamily="2" charset="0"/>
                <a:cs typeface="Kalpurush" panose="02000600000000000000" pitchFamily="2" charset="0"/>
              </a:rPr>
              <a:t>তের</a:t>
            </a:r>
            <a:r>
              <a:rPr lang="en-US" sz="3200" b="0" dirty="0">
                <a:solidFill>
                  <a:schemeClr val="accent1">
                    <a:lumMod val="50000"/>
                  </a:schemeClr>
                </a:solidFill>
                <a:latin typeface="Kalpurush" panose="02000600000000000000" pitchFamily="2" charset="0"/>
                <a:cs typeface="Kalpurush" panose="02000600000000000000" pitchFamily="2" charset="0"/>
              </a:rPr>
              <a:t> </a:t>
            </a:r>
            <a:r>
              <a:rPr lang="en-US" sz="3200" b="0" dirty="0" err="1">
                <a:solidFill>
                  <a:schemeClr val="accent1">
                    <a:lumMod val="50000"/>
                  </a:schemeClr>
                </a:solidFill>
                <a:latin typeface="Kalpurush" panose="02000600000000000000" pitchFamily="2" charset="0"/>
                <a:cs typeface="Kalpurush" panose="02000600000000000000" pitchFamily="2" charset="0"/>
              </a:rPr>
              <a:t>ফ্লো</a:t>
            </a:r>
            <a:r>
              <a:rPr lang="en-US" sz="3200" b="0" dirty="0">
                <a:solidFill>
                  <a:schemeClr val="accent1">
                    <a:lumMod val="50000"/>
                  </a:schemeClr>
                </a:solidFill>
                <a:latin typeface="Kalpurush" panose="02000600000000000000" pitchFamily="2" charset="0"/>
                <a:cs typeface="Kalpurush" panose="02000600000000000000" pitchFamily="2" charset="0"/>
              </a:rPr>
              <a:t> </a:t>
            </a:r>
            <a:r>
              <a:rPr lang="en-US" sz="3200" b="0" dirty="0" err="1">
                <a:solidFill>
                  <a:schemeClr val="accent1">
                    <a:lumMod val="50000"/>
                  </a:schemeClr>
                </a:solidFill>
                <a:latin typeface="Kalpurush" panose="02000600000000000000" pitchFamily="2" charset="0"/>
                <a:cs typeface="Kalpurush" panose="02000600000000000000" pitchFamily="2" charset="0"/>
              </a:rPr>
              <a:t>চার্ট</a:t>
            </a:r>
            <a:endParaRPr lang="en-US" sz="3200" b="0" dirty="0">
              <a:solidFill>
                <a:schemeClr val="accent1">
                  <a:lumMod val="50000"/>
                </a:schemeClr>
              </a:solidFill>
              <a:latin typeface="Kalpurush" panose="02000600000000000000" pitchFamily="2" charset="0"/>
              <a:cs typeface="Kalpurush" panose="02000600000000000000" pitchFamily="2" charset="0"/>
            </a:endParaRPr>
          </a:p>
          <a:p>
            <a:pPr marL="457200" lvl="0" indent="-457200" rtl="0">
              <a:buFont typeface="Wingdings" panose="05000000000000000000" pitchFamily="2" charset="2"/>
              <a:buChar char="q"/>
            </a:pPr>
            <a:r>
              <a:rPr lang="en-US" sz="3200" b="0" dirty="0" err="1">
                <a:solidFill>
                  <a:schemeClr val="accent1">
                    <a:lumMod val="50000"/>
                  </a:schemeClr>
                </a:solidFill>
                <a:latin typeface="Kalpurush" panose="02000600000000000000" pitchFamily="2" charset="0"/>
                <a:cs typeface="Kalpurush" panose="02000600000000000000" pitchFamily="2" charset="0"/>
              </a:rPr>
              <a:t>কংক্রিট</a:t>
            </a:r>
            <a:r>
              <a:rPr lang="en-US" sz="3200" b="0" dirty="0">
                <a:solidFill>
                  <a:schemeClr val="accent1">
                    <a:lumMod val="50000"/>
                  </a:schemeClr>
                </a:solidFill>
                <a:latin typeface="Kalpurush" panose="02000600000000000000" pitchFamily="2" charset="0"/>
                <a:cs typeface="Kalpurush" panose="02000600000000000000" pitchFamily="2" charset="0"/>
              </a:rPr>
              <a:t> </a:t>
            </a:r>
            <a:r>
              <a:rPr lang="en-US" sz="3200" b="0" dirty="0" err="1">
                <a:solidFill>
                  <a:schemeClr val="accent1">
                    <a:lumMod val="50000"/>
                  </a:schemeClr>
                </a:solidFill>
                <a:latin typeface="Kalpurush" panose="02000600000000000000" pitchFamily="2" charset="0"/>
                <a:cs typeface="Kalpurush" panose="02000600000000000000" pitchFamily="2" charset="0"/>
              </a:rPr>
              <a:t>ব্লক</a:t>
            </a:r>
            <a:r>
              <a:rPr lang="en-US" sz="3200" b="0" dirty="0">
                <a:solidFill>
                  <a:schemeClr val="accent1">
                    <a:lumMod val="50000"/>
                  </a:schemeClr>
                </a:solidFill>
                <a:latin typeface="Kalpurush" panose="02000600000000000000" pitchFamily="2" charset="0"/>
                <a:cs typeface="Kalpurush" panose="02000600000000000000" pitchFamily="2" charset="0"/>
              </a:rPr>
              <a:t> </a:t>
            </a:r>
            <a:r>
              <a:rPr lang="en-US" sz="3200" b="0" dirty="0" err="1">
                <a:solidFill>
                  <a:schemeClr val="accent1">
                    <a:lumMod val="50000"/>
                  </a:schemeClr>
                </a:solidFill>
                <a:latin typeface="Kalpurush" panose="02000600000000000000" pitchFamily="2" charset="0"/>
                <a:cs typeface="Kalpurush" panose="02000600000000000000" pitchFamily="2" charset="0"/>
              </a:rPr>
              <a:t>মিক্সিং</a:t>
            </a:r>
            <a:r>
              <a:rPr lang="en-US" sz="3200" b="0" dirty="0">
                <a:solidFill>
                  <a:schemeClr val="accent1">
                    <a:lumMod val="50000"/>
                  </a:schemeClr>
                </a:solidFill>
                <a:latin typeface="Kalpurush" panose="02000600000000000000" pitchFamily="2" charset="0"/>
                <a:cs typeface="Kalpurush" panose="02000600000000000000" pitchFamily="2" charset="0"/>
              </a:rPr>
              <a:t> </a:t>
            </a:r>
            <a:r>
              <a:rPr lang="en-US" sz="3200" b="0" dirty="0" err="1">
                <a:solidFill>
                  <a:schemeClr val="accent1">
                    <a:lumMod val="50000"/>
                  </a:schemeClr>
                </a:solidFill>
                <a:latin typeface="Kalpurush" panose="02000600000000000000" pitchFamily="2" charset="0"/>
                <a:cs typeface="Kalpurush" panose="02000600000000000000" pitchFamily="2" charset="0"/>
              </a:rPr>
              <a:t>এবং</a:t>
            </a:r>
            <a:r>
              <a:rPr lang="en-US" sz="3200" b="0" dirty="0">
                <a:solidFill>
                  <a:schemeClr val="accent1">
                    <a:lumMod val="50000"/>
                  </a:schemeClr>
                </a:solidFill>
                <a:latin typeface="Kalpurush" panose="02000600000000000000" pitchFamily="2" charset="0"/>
                <a:cs typeface="Kalpurush" panose="02000600000000000000" pitchFamily="2" charset="0"/>
              </a:rPr>
              <a:t> </a:t>
            </a:r>
            <a:r>
              <a:rPr lang="en-US" sz="3200" b="0" dirty="0" err="1">
                <a:solidFill>
                  <a:schemeClr val="accent1">
                    <a:lumMod val="50000"/>
                  </a:schemeClr>
                </a:solidFill>
                <a:latin typeface="Kalpurush" panose="02000600000000000000" pitchFamily="2" charset="0"/>
                <a:cs typeface="Kalpurush" panose="02000600000000000000" pitchFamily="2" charset="0"/>
              </a:rPr>
              <a:t>কাস্টিং</a:t>
            </a:r>
            <a:r>
              <a:rPr lang="en-US" sz="3200" b="0" dirty="0">
                <a:solidFill>
                  <a:schemeClr val="accent1">
                    <a:lumMod val="50000"/>
                  </a:schemeClr>
                </a:solidFill>
                <a:latin typeface="Kalpurush" panose="02000600000000000000" pitchFamily="2" charset="0"/>
                <a:cs typeface="Kalpurush" panose="02000600000000000000" pitchFamily="2" charset="0"/>
              </a:rPr>
              <a:t> </a:t>
            </a:r>
            <a:r>
              <a:rPr lang="en-US" sz="3200" b="0" dirty="0" err="1">
                <a:solidFill>
                  <a:schemeClr val="accent1">
                    <a:lumMod val="50000"/>
                  </a:schemeClr>
                </a:solidFill>
                <a:latin typeface="Kalpurush" panose="02000600000000000000" pitchFamily="2" charset="0"/>
                <a:cs typeface="Kalpurush" panose="02000600000000000000" pitchFamily="2" charset="0"/>
              </a:rPr>
              <a:t>প্রসেস</a:t>
            </a:r>
            <a:r>
              <a:rPr lang="en-US" sz="3200" b="0" dirty="0">
                <a:solidFill>
                  <a:schemeClr val="accent1">
                    <a:lumMod val="50000"/>
                  </a:schemeClr>
                </a:solidFill>
                <a:latin typeface="Kalpurush" panose="02000600000000000000" pitchFamily="2" charset="0"/>
                <a:cs typeface="Kalpurush" panose="02000600000000000000" pitchFamily="2" charset="0"/>
              </a:rPr>
              <a:t> </a:t>
            </a:r>
          </a:p>
          <a:p>
            <a:pPr marL="457200" lvl="0" indent="-457200" rtl="0">
              <a:buFont typeface="Wingdings" panose="05000000000000000000" pitchFamily="2" charset="2"/>
              <a:buChar char="q"/>
            </a:pPr>
            <a:r>
              <a:rPr lang="as-IN" sz="3200" b="0" dirty="0">
                <a:solidFill>
                  <a:schemeClr val="accent1">
                    <a:lumMod val="50000"/>
                  </a:schemeClr>
                </a:solidFill>
                <a:latin typeface="Kalpurush" panose="02000600000000000000" pitchFamily="2" charset="0"/>
                <a:cs typeface="Kalpurush" panose="02000600000000000000" pitchFamily="2" charset="0"/>
              </a:rPr>
              <a:t>আমাদের কেন রূপান্তর হওয়া প্রয়োজন? (সমস্যার প্রেক্ষাপট)</a:t>
            </a:r>
            <a:r>
              <a:rPr lang="en-US" sz="3200" b="0" dirty="0">
                <a:solidFill>
                  <a:schemeClr val="accent1">
                    <a:lumMod val="50000"/>
                  </a:schemeClr>
                </a:solidFill>
                <a:latin typeface="Kalpurush" panose="02000600000000000000" pitchFamily="2" charset="0"/>
                <a:cs typeface="Kalpurush" panose="02000600000000000000" pitchFamily="2" charset="0"/>
              </a:rPr>
              <a:t> </a:t>
            </a:r>
          </a:p>
          <a:p>
            <a:pPr marL="457200" lvl="0" indent="-457200" rtl="0">
              <a:buFont typeface="Wingdings" panose="05000000000000000000" pitchFamily="2" charset="2"/>
              <a:buChar char="q"/>
            </a:pPr>
            <a:r>
              <a:rPr lang="as-IN" sz="3200" b="0" dirty="0">
                <a:solidFill>
                  <a:schemeClr val="accent1">
                    <a:lumMod val="50000"/>
                  </a:schemeClr>
                </a:solidFill>
                <a:latin typeface="Kalpurush" panose="02000600000000000000" pitchFamily="2" charset="0"/>
                <a:cs typeface="Kalpurush" panose="02000600000000000000" pitchFamily="2" charset="0"/>
              </a:rPr>
              <a:t>চ্যালেঞ্জ ও সমাধান: কেন ব্লক এখনও ব্যাপকভাবে ব্যবহৃত হচ্ছে না?</a:t>
            </a:r>
            <a:endParaRPr lang="en-US" sz="3200" b="0" dirty="0">
              <a:solidFill>
                <a:schemeClr val="accent1">
                  <a:lumMod val="50000"/>
                </a:schemeClr>
              </a:solidFill>
              <a:latin typeface="Kalpurush" panose="02000600000000000000" pitchFamily="2" charset="0"/>
              <a:cs typeface="Kalpurush" panose="02000600000000000000" pitchFamily="2" charset="0"/>
            </a:endParaRPr>
          </a:p>
          <a:p>
            <a:pPr marL="457200" lvl="0" indent="-457200" rtl="0">
              <a:buFont typeface="Wingdings" panose="05000000000000000000" pitchFamily="2" charset="2"/>
              <a:buChar char="q"/>
            </a:pPr>
            <a:r>
              <a:rPr lang="as-IN" sz="3200" b="0" dirty="0">
                <a:solidFill>
                  <a:schemeClr val="accent1">
                    <a:lumMod val="50000"/>
                  </a:schemeClr>
                </a:solidFill>
                <a:latin typeface="Kalpurush" panose="02000600000000000000" pitchFamily="2" charset="0"/>
                <a:cs typeface="Kalpurush" panose="02000600000000000000" pitchFamily="2" charset="0"/>
              </a:rPr>
              <a:t>বাস্তব জীবনের সফল অভিজ্ঞতা (কেস স্টাডি)</a:t>
            </a:r>
            <a:endParaRPr lang="en-US" sz="3200" b="0" dirty="0">
              <a:solidFill>
                <a:schemeClr val="accent1">
                  <a:lumMod val="50000"/>
                </a:schemeClr>
              </a:solidFill>
              <a:latin typeface="Kalpurush" panose="02000600000000000000" pitchFamily="2" charset="0"/>
              <a:cs typeface="Kalpurush" panose="02000600000000000000" pitchFamily="2" charset="0"/>
            </a:endParaRPr>
          </a:p>
          <a:p>
            <a:pPr marL="457200" lvl="0" indent="-457200" rtl="0">
              <a:buFont typeface="Wingdings" panose="05000000000000000000" pitchFamily="2" charset="2"/>
              <a:buChar char="q"/>
            </a:pPr>
            <a:r>
              <a:rPr lang="as-IN" sz="3200" b="0" dirty="0">
                <a:solidFill>
                  <a:schemeClr val="accent1">
                    <a:lumMod val="50000"/>
                  </a:schemeClr>
                </a:solidFill>
                <a:latin typeface="Kalpurush" panose="02000600000000000000" pitchFamily="2" charset="0"/>
                <a:cs typeface="Kalpurush" panose="02000600000000000000" pitchFamily="2" charset="0"/>
              </a:rPr>
              <a:t>ব্লকের গুণগত মান নির্ধারণের উপাদানসমূহ</a:t>
            </a:r>
            <a:r>
              <a:rPr lang="en-US" sz="3200" b="0" dirty="0">
                <a:solidFill>
                  <a:schemeClr val="accent1">
                    <a:lumMod val="50000"/>
                  </a:schemeClr>
                </a:solidFill>
                <a:latin typeface="Kalpurush" panose="02000600000000000000" pitchFamily="2" charset="0"/>
                <a:cs typeface="Kalpurush" panose="02000600000000000000" pitchFamily="2" charset="0"/>
              </a:rPr>
              <a:t> </a:t>
            </a:r>
          </a:p>
          <a:p>
            <a:pPr marL="457200" lvl="0" indent="-457200" rtl="0">
              <a:buFont typeface="Wingdings" panose="05000000000000000000" pitchFamily="2" charset="2"/>
              <a:buChar char="q"/>
            </a:pPr>
            <a:r>
              <a:rPr lang="en-US" sz="3200" b="0" dirty="0">
                <a:solidFill>
                  <a:schemeClr val="accent1">
                    <a:lumMod val="50000"/>
                  </a:schemeClr>
                </a:solidFill>
                <a:latin typeface="Kalpurush" panose="02000600000000000000" pitchFamily="2" charset="0"/>
                <a:cs typeface="Kalpurush" panose="02000600000000000000" pitchFamily="2" charset="0"/>
              </a:rPr>
              <a:t>Public Works Department Standard Concrete Block</a:t>
            </a:r>
          </a:p>
          <a:p>
            <a:pPr marL="457200" lvl="0" indent="-457200" rtl="0">
              <a:buFont typeface="Wingdings" panose="05000000000000000000" pitchFamily="2" charset="2"/>
              <a:buChar char="q"/>
            </a:pPr>
            <a:r>
              <a:rPr lang="en-US" sz="3200" b="0" dirty="0">
                <a:solidFill>
                  <a:schemeClr val="accent1">
                    <a:lumMod val="50000"/>
                  </a:schemeClr>
                </a:solidFill>
                <a:latin typeface="Kalpurush" panose="02000600000000000000" pitchFamily="2" charset="0"/>
                <a:cs typeface="Kalpurush" panose="02000600000000000000" pitchFamily="2" charset="0"/>
              </a:rPr>
              <a:t>American Society for Testing and Materials Standard Concrete Block</a:t>
            </a:r>
          </a:p>
          <a:p>
            <a:pPr marL="457200" lvl="0" indent="-457200" rtl="0">
              <a:buFont typeface="Wingdings" panose="05000000000000000000" pitchFamily="2" charset="2"/>
              <a:buChar char="q"/>
            </a:pPr>
            <a:r>
              <a:rPr lang="as-IN" sz="3200" b="0" dirty="0">
                <a:solidFill>
                  <a:schemeClr val="accent1">
                    <a:lumMod val="50000"/>
                  </a:schemeClr>
                </a:solidFill>
                <a:latin typeface="Kalpurush" panose="02000600000000000000" pitchFamily="2" charset="0"/>
                <a:cs typeface="Kalpurush" panose="02000600000000000000" pitchFamily="2" charset="0"/>
              </a:rPr>
              <a:t>ব্লকের ভৌত গুণাবলি (</a:t>
            </a:r>
            <a:r>
              <a:rPr lang="en-US" sz="3200" b="0" dirty="0">
                <a:solidFill>
                  <a:schemeClr val="accent1">
                    <a:lumMod val="50000"/>
                  </a:schemeClr>
                </a:solidFill>
                <a:latin typeface="Kalpurush" panose="02000600000000000000" pitchFamily="2" charset="0"/>
                <a:cs typeface="Kalpurush" panose="02000600000000000000" pitchFamily="2" charset="0"/>
              </a:rPr>
              <a:t>Physical Properties)</a:t>
            </a:r>
          </a:p>
          <a:p>
            <a:pPr marL="457200" lvl="0" indent="-457200" rtl="0">
              <a:buFont typeface="Wingdings" panose="05000000000000000000" pitchFamily="2" charset="2"/>
              <a:buChar char="q"/>
            </a:pPr>
            <a:r>
              <a:rPr lang="as-IN" sz="3200" b="0" dirty="0">
                <a:solidFill>
                  <a:schemeClr val="accent1">
                    <a:lumMod val="50000"/>
                  </a:schemeClr>
                </a:solidFill>
                <a:latin typeface="Kalpurush" panose="02000600000000000000" pitchFamily="2" charset="0"/>
                <a:cs typeface="Kalpurush" panose="02000600000000000000" pitchFamily="2" charset="0"/>
              </a:rPr>
              <a:t>নির্মাণ কাজে হলো ব্লকের ব্যবহার প্রণালি</a:t>
            </a:r>
            <a:endParaRPr lang="en-US" sz="3200" b="0" dirty="0">
              <a:solidFill>
                <a:schemeClr val="accent1">
                  <a:lumMod val="50000"/>
                </a:schemeClr>
              </a:solidFill>
              <a:latin typeface="Kalpurush" panose="02000600000000000000" pitchFamily="2" charset="0"/>
              <a:cs typeface="Kalpurush" panose="02000600000000000000" pitchFamily="2" charset="0"/>
            </a:endParaRPr>
          </a:p>
        </p:txBody>
      </p:sp>
      <p:sp>
        <p:nvSpPr>
          <p:cNvPr id="5" name="Title 4">
            <a:extLst>
              <a:ext uri="{FF2B5EF4-FFF2-40B4-BE49-F238E27FC236}">
                <a16:creationId xmlns:a16="http://schemas.microsoft.com/office/drawing/2014/main" id="{AA3117A5-96AD-CBD9-FE5F-3C42D0BA7736}"/>
              </a:ext>
            </a:extLst>
          </p:cNvPr>
          <p:cNvSpPr>
            <a:spLocks noGrp="1"/>
          </p:cNvSpPr>
          <p:nvPr>
            <p:ph type="title"/>
          </p:nvPr>
        </p:nvSpPr>
        <p:spPr>
          <a:xfrm>
            <a:off x="746937" y="313772"/>
            <a:ext cx="15773400" cy="1163417"/>
          </a:xfrm>
        </p:spPr>
        <p:txBody>
          <a:bodyPr/>
          <a:lstStyle/>
          <a:p>
            <a:r>
              <a:rPr lang="en-US" dirty="0">
                <a:solidFill>
                  <a:schemeClr val="accent1">
                    <a:lumMod val="50000"/>
                  </a:schemeClr>
                </a:solidFill>
                <a:latin typeface="Kalpurush" panose="02000600000000000000" pitchFamily="2" charset="0"/>
                <a:cs typeface="Kalpurush" panose="02000600000000000000" pitchFamily="2" charset="0"/>
              </a:rPr>
              <a:t>Presentation Outline</a:t>
            </a:r>
          </a:p>
        </p:txBody>
      </p:sp>
    </p:spTree>
    <p:extLst>
      <p:ext uri="{BB962C8B-B14F-4D97-AF65-F5344CB8AC3E}">
        <p14:creationId xmlns:p14="http://schemas.microsoft.com/office/powerpoint/2010/main" val="2686145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507495813"/>
              </p:ext>
            </p:extLst>
          </p:nvPr>
        </p:nvGraphicFramePr>
        <p:xfrm>
          <a:off x="476250" y="1054016"/>
          <a:ext cx="10134600" cy="8451932"/>
        </p:xfrm>
        <a:graphic>
          <a:graphicData uri="http://schemas.openxmlformats.org/drawingml/2006/table">
            <a:tbl>
              <a:tblPr/>
              <a:tblGrid>
                <a:gridCol w="2751318">
                  <a:extLst>
                    <a:ext uri="{9D8B030D-6E8A-4147-A177-3AD203B41FA5}">
                      <a16:colId xmlns:a16="http://schemas.microsoft.com/office/drawing/2014/main" val="20000"/>
                    </a:ext>
                  </a:extLst>
                </a:gridCol>
                <a:gridCol w="7383282">
                  <a:extLst>
                    <a:ext uri="{9D8B030D-6E8A-4147-A177-3AD203B41FA5}">
                      <a16:colId xmlns:a16="http://schemas.microsoft.com/office/drawing/2014/main" val="20001"/>
                    </a:ext>
                  </a:extLst>
                </a:gridCol>
              </a:tblGrid>
              <a:tr h="1081061">
                <a:tc>
                  <a:txBody>
                    <a:bodyPr/>
                    <a:lstStyle/>
                    <a:p>
                      <a:r>
                        <a:rPr lang="as-IN" b="1" dirty="0">
                          <a:solidFill>
                            <a:srgbClr val="FF0000"/>
                          </a:solidFill>
                          <a:latin typeface="Kalpurush" panose="02000600000000000000" pitchFamily="2" charset="0"/>
                          <a:ea typeface="Nirmala UI" panose="020B0502040204020203" pitchFamily="34" charset="0"/>
                          <a:cs typeface="Kalpurush" panose="02000600000000000000" pitchFamily="2" charset="0"/>
                        </a:rPr>
                        <a:t>বৈশিষ্ট্য</a:t>
                      </a:r>
                    </a:p>
                  </a:txBody>
                  <a:tcPr anchor="ctr">
                    <a:lnL>
                      <a:noFill/>
                    </a:lnL>
                    <a:lnR>
                      <a:noFill/>
                    </a:lnR>
                    <a:lnT>
                      <a:noFill/>
                    </a:lnT>
                    <a:lnB>
                      <a:noFill/>
                    </a:lnB>
                  </a:tcPr>
                </a:tc>
                <a:tc>
                  <a:txBody>
                    <a:bodyPr/>
                    <a:lstStyle/>
                    <a:p>
                      <a:r>
                        <a:rPr lang="as-IN" b="1" dirty="0">
                          <a:solidFill>
                            <a:srgbClr val="FF0000"/>
                          </a:solidFill>
                          <a:latin typeface="Kalpurush" panose="02000600000000000000" pitchFamily="2" charset="0"/>
                          <a:ea typeface="Nirmala UI" panose="020B0502040204020203" pitchFamily="34" charset="0"/>
                          <a:cs typeface="Kalpurush" panose="02000600000000000000" pitchFamily="2" charset="0"/>
                        </a:rPr>
                        <a:t>সুবিধা</a:t>
                      </a:r>
                    </a:p>
                  </a:txBody>
                  <a:tcPr anchor="ctr">
                    <a:lnL>
                      <a:noFill/>
                    </a:lnL>
                    <a:lnR>
                      <a:noFill/>
                    </a:lnR>
                    <a:lnT>
                      <a:noFill/>
                    </a:lnT>
                    <a:lnB>
                      <a:noFill/>
                    </a:lnB>
                  </a:tcPr>
                </a:tc>
                <a:extLst>
                  <a:ext uri="{0D108BD9-81ED-4DB2-BD59-A6C34878D82A}">
                    <a16:rowId xmlns:a16="http://schemas.microsoft.com/office/drawing/2014/main" val="10000"/>
                  </a:ext>
                </a:extLst>
              </a:tr>
              <a:tr h="1081061">
                <a:tc>
                  <a:txBody>
                    <a:bodyPr/>
                    <a:lstStyle/>
                    <a:p>
                      <a:r>
                        <a:rPr lang="as-IN" b="1" dirty="0">
                          <a:latin typeface="Kalpurush" panose="02000600000000000000" pitchFamily="2" charset="0"/>
                          <a:ea typeface="Nirmala UI" panose="020B0502040204020203" pitchFamily="34" charset="0"/>
                          <a:cs typeface="Kalpurush" panose="02000600000000000000" pitchFamily="2" charset="0"/>
                        </a:rPr>
                        <a:t>শক্তি</a:t>
                      </a:r>
                      <a:endParaRPr lang="as-IN" dirty="0">
                        <a:latin typeface="Kalpurush" panose="02000600000000000000" pitchFamily="2" charset="0"/>
                        <a:ea typeface="Nirmala UI" panose="020B0502040204020203" pitchFamily="34" charset="0"/>
                        <a:cs typeface="Kalpurush" panose="02000600000000000000" pitchFamily="2" charset="0"/>
                      </a:endParaRPr>
                    </a:p>
                  </a:txBody>
                  <a:tcPr anchor="ctr">
                    <a:lnL>
                      <a:noFill/>
                    </a:lnL>
                    <a:lnR>
                      <a:noFill/>
                    </a:lnR>
                    <a:lnT>
                      <a:noFill/>
                    </a:lnT>
                    <a:lnB>
                      <a:noFill/>
                    </a:lnB>
                  </a:tcPr>
                </a:tc>
                <a:tc>
                  <a:txBody>
                    <a:bodyPr/>
                    <a:lstStyle/>
                    <a:p>
                      <a:r>
                        <a:rPr lang="as-IN" dirty="0">
                          <a:latin typeface="Kalpurush" panose="02000600000000000000" pitchFamily="2" charset="0"/>
                          <a:ea typeface="Nirmala UI" panose="020B0502040204020203" pitchFamily="34" charset="0"/>
                          <a:cs typeface="Kalpurush" panose="02000600000000000000" pitchFamily="2" charset="0"/>
                        </a:rPr>
                        <a:t>ইটের চেয়ে</a:t>
                      </a:r>
                      <a:r>
                        <a:rPr lang="en-US" dirty="0">
                          <a:latin typeface="Kalpurush" panose="02000600000000000000" pitchFamily="2" charset="0"/>
                          <a:ea typeface="Nirmala UI" panose="020B0502040204020203" pitchFamily="34" charset="0"/>
                          <a:cs typeface="Kalpurush" panose="02000600000000000000" pitchFamily="2" charset="0"/>
                        </a:rPr>
                        <a:t> </a:t>
                      </a:r>
                      <a:r>
                        <a:rPr lang="en-US" dirty="0" err="1">
                          <a:latin typeface="Kalpurush" panose="02000600000000000000" pitchFamily="2" charset="0"/>
                          <a:ea typeface="Nirmala UI" panose="020B0502040204020203" pitchFamily="34" charset="0"/>
                          <a:cs typeface="Kalpurush" panose="02000600000000000000" pitchFamily="2" charset="0"/>
                        </a:rPr>
                        <a:t>শক্তি</a:t>
                      </a:r>
                      <a:r>
                        <a:rPr lang="as-IN" dirty="0">
                          <a:latin typeface="Kalpurush" panose="02000600000000000000" pitchFamily="2" charset="0"/>
                          <a:ea typeface="Nirmala UI" panose="020B0502040204020203" pitchFamily="34" charset="0"/>
                          <a:cs typeface="Kalpurush" panose="02000600000000000000" pitchFamily="2" charset="0"/>
                        </a:rPr>
                        <a:t> বেশি</a:t>
                      </a:r>
                      <a:endParaRPr lang="en-US" dirty="0">
                        <a:latin typeface="Kalpurush" panose="02000600000000000000" pitchFamily="2" charset="0"/>
                        <a:ea typeface="Nirmala UI" panose="020B0502040204020203" pitchFamily="34" charset="0"/>
                        <a:cs typeface="Kalpurush" panose="02000600000000000000" pitchFamily="2" charset="0"/>
                      </a:endParaRPr>
                    </a:p>
                  </a:txBody>
                  <a:tcPr anchor="ctr">
                    <a:lnL>
                      <a:noFill/>
                    </a:lnL>
                    <a:lnR>
                      <a:noFill/>
                    </a:lnR>
                    <a:lnT>
                      <a:noFill/>
                    </a:lnT>
                    <a:lnB>
                      <a:noFill/>
                    </a:lnB>
                  </a:tcPr>
                </a:tc>
                <a:extLst>
                  <a:ext uri="{0D108BD9-81ED-4DB2-BD59-A6C34878D82A}">
                    <a16:rowId xmlns:a16="http://schemas.microsoft.com/office/drawing/2014/main" val="10001"/>
                  </a:ext>
                </a:extLst>
              </a:tr>
              <a:tr h="1081061">
                <a:tc>
                  <a:txBody>
                    <a:bodyPr/>
                    <a:lstStyle/>
                    <a:p>
                      <a:r>
                        <a:rPr lang="as-IN" b="1" dirty="0">
                          <a:latin typeface="Kalpurush" panose="02000600000000000000" pitchFamily="2" charset="0"/>
                          <a:ea typeface="Nirmala UI" panose="020B0502040204020203" pitchFamily="34" charset="0"/>
                          <a:cs typeface="Kalpurush" panose="02000600000000000000" pitchFamily="2" charset="0"/>
                        </a:rPr>
                        <a:t>টেকসই</a:t>
                      </a:r>
                      <a:endParaRPr lang="as-IN" dirty="0">
                        <a:latin typeface="Kalpurush" panose="02000600000000000000" pitchFamily="2" charset="0"/>
                        <a:ea typeface="Nirmala UI" panose="020B0502040204020203" pitchFamily="34" charset="0"/>
                        <a:cs typeface="Kalpurush" panose="02000600000000000000" pitchFamily="2" charset="0"/>
                      </a:endParaRPr>
                    </a:p>
                  </a:txBody>
                  <a:tcPr anchor="ctr">
                    <a:lnL>
                      <a:noFill/>
                    </a:lnL>
                    <a:lnR>
                      <a:noFill/>
                    </a:lnR>
                    <a:lnT>
                      <a:noFill/>
                    </a:lnT>
                    <a:lnB>
                      <a:noFill/>
                    </a:lnB>
                  </a:tcPr>
                </a:tc>
                <a:tc>
                  <a:txBody>
                    <a:bodyPr/>
                    <a:lstStyle/>
                    <a:p>
                      <a:r>
                        <a:rPr lang="as-IN" dirty="0">
                          <a:latin typeface="Kalpurush" panose="02000600000000000000" pitchFamily="2" charset="0"/>
                          <a:ea typeface="Nirmala UI" panose="020B0502040204020203" pitchFamily="34" charset="0"/>
                          <a:cs typeface="Kalpurush" panose="02000600000000000000" pitchFamily="2" charset="0"/>
                        </a:rPr>
                        <a:t>বেশি স্থায়িত্বশীল, সহজে ক্ষয় হয় না</a:t>
                      </a:r>
                    </a:p>
                  </a:txBody>
                  <a:tcPr anchor="ctr">
                    <a:lnL>
                      <a:noFill/>
                    </a:lnL>
                    <a:lnR>
                      <a:noFill/>
                    </a:lnR>
                    <a:lnT>
                      <a:noFill/>
                    </a:lnT>
                    <a:lnB>
                      <a:noFill/>
                    </a:lnB>
                  </a:tcPr>
                </a:tc>
                <a:extLst>
                  <a:ext uri="{0D108BD9-81ED-4DB2-BD59-A6C34878D82A}">
                    <a16:rowId xmlns:a16="http://schemas.microsoft.com/office/drawing/2014/main" val="10002"/>
                  </a:ext>
                </a:extLst>
              </a:tr>
              <a:tr h="1081061">
                <a:tc>
                  <a:txBody>
                    <a:bodyPr/>
                    <a:lstStyle/>
                    <a:p>
                      <a:r>
                        <a:rPr lang="as-IN" b="1" dirty="0">
                          <a:latin typeface="Kalpurush" panose="02000600000000000000" pitchFamily="2" charset="0"/>
                          <a:ea typeface="Nirmala UI" panose="020B0502040204020203" pitchFamily="34" charset="0"/>
                          <a:cs typeface="Kalpurush" panose="02000600000000000000" pitchFamily="2" charset="0"/>
                        </a:rPr>
                        <a:t>নির্মাণ খরচ কম</a:t>
                      </a:r>
                      <a:endParaRPr lang="as-IN" dirty="0">
                        <a:latin typeface="Kalpurush" panose="02000600000000000000" pitchFamily="2" charset="0"/>
                        <a:ea typeface="Nirmala UI" panose="020B0502040204020203" pitchFamily="34" charset="0"/>
                        <a:cs typeface="Kalpurush" panose="02000600000000000000" pitchFamily="2" charset="0"/>
                      </a:endParaRPr>
                    </a:p>
                  </a:txBody>
                  <a:tcPr anchor="ctr">
                    <a:lnL>
                      <a:noFill/>
                    </a:lnL>
                    <a:lnR>
                      <a:noFill/>
                    </a:lnR>
                    <a:lnT>
                      <a:noFill/>
                    </a:lnT>
                    <a:lnB>
                      <a:noFill/>
                    </a:lnB>
                  </a:tcPr>
                </a:tc>
                <a:tc>
                  <a:txBody>
                    <a:bodyPr/>
                    <a:lstStyle/>
                    <a:p>
                      <a:r>
                        <a:rPr lang="as-IN">
                          <a:latin typeface="Kalpurush" panose="02000600000000000000" pitchFamily="2" charset="0"/>
                          <a:ea typeface="Nirmala UI" panose="020B0502040204020203" pitchFamily="34" charset="0"/>
                          <a:cs typeface="Kalpurush" panose="02000600000000000000" pitchFamily="2" charset="0"/>
                        </a:rPr>
                        <a:t>বড় আকার হওয়ায় মর্টার ও শ্রম খরচ কমে</a:t>
                      </a:r>
                    </a:p>
                  </a:txBody>
                  <a:tcPr anchor="ctr">
                    <a:lnL>
                      <a:noFill/>
                    </a:lnL>
                    <a:lnR>
                      <a:noFill/>
                    </a:lnR>
                    <a:lnT>
                      <a:noFill/>
                    </a:lnT>
                    <a:lnB>
                      <a:noFill/>
                    </a:lnB>
                  </a:tcPr>
                </a:tc>
                <a:extLst>
                  <a:ext uri="{0D108BD9-81ED-4DB2-BD59-A6C34878D82A}">
                    <a16:rowId xmlns:a16="http://schemas.microsoft.com/office/drawing/2014/main" val="10003"/>
                  </a:ext>
                </a:extLst>
              </a:tr>
              <a:tr h="1081061">
                <a:tc>
                  <a:txBody>
                    <a:bodyPr/>
                    <a:lstStyle/>
                    <a:p>
                      <a:r>
                        <a:rPr lang="as-IN" b="1" dirty="0">
                          <a:latin typeface="Kalpurush" panose="02000600000000000000" pitchFamily="2" charset="0"/>
                          <a:ea typeface="Nirmala UI" panose="020B0502040204020203" pitchFamily="34" charset="0"/>
                          <a:cs typeface="Kalpurush" panose="02000600000000000000" pitchFamily="2" charset="0"/>
                        </a:rPr>
                        <a:t>নির্মাণ গতি</a:t>
                      </a:r>
                      <a:endParaRPr lang="as-IN" dirty="0">
                        <a:latin typeface="Kalpurush" panose="02000600000000000000" pitchFamily="2" charset="0"/>
                        <a:ea typeface="Nirmala UI" panose="020B0502040204020203" pitchFamily="34" charset="0"/>
                        <a:cs typeface="Kalpurush" panose="02000600000000000000" pitchFamily="2" charset="0"/>
                      </a:endParaRPr>
                    </a:p>
                  </a:txBody>
                  <a:tcPr anchor="ctr">
                    <a:lnL>
                      <a:noFill/>
                    </a:lnL>
                    <a:lnR>
                      <a:noFill/>
                    </a:lnR>
                    <a:lnT>
                      <a:noFill/>
                    </a:lnT>
                    <a:lnB>
                      <a:noFill/>
                    </a:lnB>
                  </a:tcPr>
                </a:tc>
                <a:tc>
                  <a:txBody>
                    <a:bodyPr/>
                    <a:lstStyle/>
                    <a:p>
                      <a:r>
                        <a:rPr lang="as-IN" dirty="0">
                          <a:latin typeface="Kalpurush" panose="02000600000000000000" pitchFamily="2" charset="0"/>
                          <a:ea typeface="Nirmala UI" panose="020B0502040204020203" pitchFamily="34" charset="0"/>
                          <a:cs typeface="Kalpurush" panose="02000600000000000000" pitchFamily="2" charset="0"/>
                        </a:rPr>
                        <a:t>দ্রুত নির্মাণ সম্ভব</a:t>
                      </a:r>
                    </a:p>
                  </a:txBody>
                  <a:tcPr anchor="ctr">
                    <a:lnL>
                      <a:noFill/>
                    </a:lnL>
                    <a:lnR>
                      <a:noFill/>
                    </a:lnR>
                    <a:lnT>
                      <a:noFill/>
                    </a:lnT>
                    <a:lnB>
                      <a:noFill/>
                    </a:lnB>
                  </a:tcPr>
                </a:tc>
                <a:extLst>
                  <a:ext uri="{0D108BD9-81ED-4DB2-BD59-A6C34878D82A}">
                    <a16:rowId xmlns:a16="http://schemas.microsoft.com/office/drawing/2014/main" val="10004"/>
                  </a:ext>
                </a:extLst>
              </a:tr>
              <a:tr h="1965566">
                <a:tc>
                  <a:txBody>
                    <a:bodyPr/>
                    <a:lstStyle/>
                    <a:p>
                      <a:r>
                        <a:rPr lang="as-IN" b="1" dirty="0">
                          <a:latin typeface="Kalpurush" panose="02000600000000000000" pitchFamily="2" charset="0"/>
                          <a:ea typeface="Nirmala UI" panose="020B0502040204020203" pitchFamily="34" charset="0"/>
                          <a:cs typeface="Kalpurush" panose="02000600000000000000" pitchFamily="2" charset="0"/>
                        </a:rPr>
                        <a:t>তাপ নিরোধক</a:t>
                      </a:r>
                      <a:endParaRPr lang="as-IN" dirty="0">
                        <a:latin typeface="Kalpurush" panose="02000600000000000000" pitchFamily="2" charset="0"/>
                        <a:ea typeface="Nirmala UI" panose="020B0502040204020203" pitchFamily="34" charset="0"/>
                        <a:cs typeface="Kalpurush" panose="02000600000000000000" pitchFamily="2" charset="0"/>
                      </a:endParaRPr>
                    </a:p>
                  </a:txBody>
                  <a:tcPr anchor="ctr">
                    <a:lnL>
                      <a:noFill/>
                    </a:lnL>
                    <a:lnR>
                      <a:noFill/>
                    </a:lnR>
                    <a:lnT>
                      <a:noFill/>
                    </a:lnT>
                    <a:lnB>
                      <a:noFill/>
                    </a:lnB>
                  </a:tcPr>
                </a:tc>
                <a:tc>
                  <a:txBody>
                    <a:bodyPr/>
                    <a:lstStyle/>
                    <a:p>
                      <a:r>
                        <a:rPr lang="as-IN" dirty="0">
                          <a:latin typeface="Kalpurush" panose="02000600000000000000" pitchFamily="2" charset="0"/>
                          <a:ea typeface="Nirmala UI" panose="020B0502040204020203" pitchFamily="34" charset="0"/>
                          <a:cs typeface="Kalpurush" panose="02000600000000000000" pitchFamily="2" charset="0"/>
                        </a:rPr>
                        <a:t>ব্লকের অভ্যন্তরে বাতাস থাকার কারণে ঠান্ডা পরিবেশ বজায় থাকে</a:t>
                      </a:r>
                    </a:p>
                  </a:txBody>
                  <a:tcPr anchor="ctr">
                    <a:lnL>
                      <a:noFill/>
                    </a:lnL>
                    <a:lnR>
                      <a:noFill/>
                    </a:lnR>
                    <a:lnT>
                      <a:noFill/>
                    </a:lnT>
                    <a:lnB>
                      <a:noFill/>
                    </a:lnB>
                  </a:tcPr>
                </a:tc>
                <a:extLst>
                  <a:ext uri="{0D108BD9-81ED-4DB2-BD59-A6C34878D82A}">
                    <a16:rowId xmlns:a16="http://schemas.microsoft.com/office/drawing/2014/main" val="10005"/>
                  </a:ext>
                </a:extLst>
              </a:tr>
              <a:tr h="1081061">
                <a:tc>
                  <a:txBody>
                    <a:bodyPr/>
                    <a:lstStyle/>
                    <a:p>
                      <a:r>
                        <a:rPr lang="as-IN" b="1">
                          <a:latin typeface="Kalpurush" panose="02000600000000000000" pitchFamily="2" charset="0"/>
                          <a:ea typeface="Nirmala UI" panose="020B0502040204020203" pitchFamily="34" charset="0"/>
                          <a:cs typeface="Kalpurush" panose="02000600000000000000" pitchFamily="2" charset="0"/>
                        </a:rPr>
                        <a:t>পরিবেশবান্ধব</a:t>
                      </a:r>
                      <a:endParaRPr lang="as-IN">
                        <a:latin typeface="Kalpurush" panose="02000600000000000000" pitchFamily="2" charset="0"/>
                        <a:ea typeface="Nirmala UI" panose="020B0502040204020203" pitchFamily="34" charset="0"/>
                        <a:cs typeface="Kalpurush" panose="02000600000000000000" pitchFamily="2" charset="0"/>
                      </a:endParaRPr>
                    </a:p>
                  </a:txBody>
                  <a:tcPr anchor="ctr">
                    <a:lnL>
                      <a:noFill/>
                    </a:lnL>
                    <a:lnR>
                      <a:noFill/>
                    </a:lnR>
                    <a:lnT>
                      <a:noFill/>
                    </a:lnT>
                    <a:lnB>
                      <a:noFill/>
                    </a:lnB>
                  </a:tcPr>
                </a:tc>
                <a:tc>
                  <a:txBody>
                    <a:bodyPr/>
                    <a:lstStyle/>
                    <a:p>
                      <a:r>
                        <a:rPr lang="as-IN" dirty="0">
                          <a:latin typeface="Kalpurush" panose="02000600000000000000" pitchFamily="2" charset="0"/>
                          <a:ea typeface="Nirmala UI" panose="020B0502040204020203" pitchFamily="34" charset="0"/>
                          <a:cs typeface="Kalpurush" panose="02000600000000000000" pitchFamily="2" charset="0"/>
                        </a:rPr>
                        <a:t>পোড়ানো লাগে না, ফলে দূষণ কম হয়</a:t>
                      </a:r>
                    </a:p>
                  </a:txBody>
                  <a:tcPr anchor="ctr">
                    <a:lnL>
                      <a:noFill/>
                    </a:lnL>
                    <a:lnR>
                      <a:noFill/>
                    </a:lnR>
                    <a:lnT>
                      <a:noFill/>
                    </a:lnT>
                    <a:lnB>
                      <a:noFill/>
                    </a:lnB>
                  </a:tcPr>
                </a:tc>
                <a:extLst>
                  <a:ext uri="{0D108BD9-81ED-4DB2-BD59-A6C34878D82A}">
                    <a16:rowId xmlns:a16="http://schemas.microsoft.com/office/drawing/2014/main" val="10006"/>
                  </a:ext>
                </a:extLst>
              </a:tr>
            </a:tbl>
          </a:graphicData>
        </a:graphic>
      </p:graphicFrame>
      <p:sp>
        <p:nvSpPr>
          <p:cNvPr id="5" name="Rectangle 4"/>
          <p:cNvSpPr/>
          <p:nvPr/>
        </p:nvSpPr>
        <p:spPr>
          <a:xfrm>
            <a:off x="4470911" y="207984"/>
            <a:ext cx="4556055" cy="707886"/>
          </a:xfrm>
          <a:prstGeom prst="rect">
            <a:avLst/>
          </a:prstGeom>
        </p:spPr>
        <p:txBody>
          <a:bodyPr wrap="none">
            <a:spAutoFit/>
          </a:bodyPr>
          <a:lstStyle/>
          <a:p>
            <a:r>
              <a:rPr lang="as-IN" sz="4000" b="1" dirty="0">
                <a:solidFill>
                  <a:srgbClr val="7030A0"/>
                </a:solidFill>
                <a:latin typeface="Kalpurush" panose="02000600000000000000" pitchFamily="2" charset="0"/>
                <a:ea typeface="Nirmala UI" panose="020B0502040204020203" pitchFamily="34" charset="0"/>
                <a:cs typeface="Kalpurush" panose="02000600000000000000" pitchFamily="2" charset="0"/>
              </a:rPr>
              <a:t> ব্লকের বৈশিষ্ট্য ও সুবিধা</a:t>
            </a:r>
            <a:endParaRPr lang="en-US" sz="4000" b="1" dirty="0">
              <a:solidFill>
                <a:srgbClr val="7030A0"/>
              </a:solidFill>
              <a:latin typeface="Kalpurush" panose="02000600000000000000" pitchFamily="2" charset="0"/>
              <a:ea typeface="Nirmala UI" panose="020B0502040204020203" pitchFamily="34" charset="0"/>
              <a:cs typeface="Kalpurush" panose="02000600000000000000" pitchFamily="2"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9089" y="1054016"/>
            <a:ext cx="7226266" cy="9032832"/>
          </a:xfrm>
          <a:prstGeom prst="rect">
            <a:avLst/>
          </a:prstGeom>
        </p:spPr>
      </p:pic>
    </p:spTree>
    <p:extLst>
      <p:ext uri="{BB962C8B-B14F-4D97-AF65-F5344CB8AC3E}">
        <p14:creationId xmlns:p14="http://schemas.microsoft.com/office/powerpoint/2010/main" val="506414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57600" y="824552"/>
            <a:ext cx="7967246" cy="707886"/>
          </a:xfrm>
          <a:prstGeom prst="rect">
            <a:avLst/>
          </a:prstGeom>
        </p:spPr>
        <p:txBody>
          <a:bodyPr wrap="none">
            <a:spAutoFit/>
          </a:bodyPr>
          <a:lstStyle/>
          <a:p>
            <a:r>
              <a:rPr lang="as-IN" sz="4000" b="1" dirty="0">
                <a:solidFill>
                  <a:srgbClr val="7030A0"/>
                </a:solidFill>
                <a:latin typeface="Kalpurush" panose="02000600000000000000" pitchFamily="2" charset="0"/>
                <a:cs typeface="Kalpurush" panose="02000600000000000000" pitchFamily="2" charset="0"/>
              </a:rPr>
              <a:t>ব্লকের গুণগত মান নির্ধারণের উপাদানসমূহ</a:t>
            </a:r>
            <a:r>
              <a:rPr lang="en-US" sz="4000" b="1" dirty="0">
                <a:solidFill>
                  <a:srgbClr val="7030A0"/>
                </a:solidFill>
                <a:latin typeface="Kalpurush" panose="02000600000000000000" pitchFamily="2" charset="0"/>
                <a:cs typeface="Kalpurush" panose="02000600000000000000" pitchFamily="2" charset="0"/>
              </a:rPr>
              <a:t> </a:t>
            </a:r>
          </a:p>
        </p:txBody>
      </p:sp>
      <p:sp>
        <p:nvSpPr>
          <p:cNvPr id="7" name="Rectangle 6"/>
          <p:cNvSpPr/>
          <p:nvPr/>
        </p:nvSpPr>
        <p:spPr>
          <a:xfrm>
            <a:off x="7616714" y="1908036"/>
            <a:ext cx="3984736" cy="707886"/>
          </a:xfrm>
          <a:prstGeom prst="rect">
            <a:avLst/>
          </a:prstGeom>
        </p:spPr>
        <p:txBody>
          <a:bodyPr wrap="square">
            <a:spAutoFit/>
          </a:bodyPr>
          <a:lstStyle/>
          <a:p>
            <a:r>
              <a:rPr lang="en-US" sz="4000" dirty="0">
                <a:latin typeface="Times New Roman" panose="02020603050405020304" pitchFamily="18" charset="0"/>
                <a:cs typeface="Times New Roman" panose="02020603050405020304" pitchFamily="18" charset="0"/>
              </a:rPr>
              <a:t>Testing Standards:</a:t>
            </a:r>
          </a:p>
        </p:txBody>
      </p:sp>
      <p:sp>
        <p:nvSpPr>
          <p:cNvPr id="9" name="Rectangle 8"/>
          <p:cNvSpPr/>
          <p:nvPr/>
        </p:nvSpPr>
        <p:spPr>
          <a:xfrm>
            <a:off x="7483364" y="2763590"/>
            <a:ext cx="10671286" cy="1680588"/>
          </a:xfrm>
          <a:prstGeom prst="rect">
            <a:avLst/>
          </a:prstGeom>
        </p:spPr>
        <p:txBody>
          <a:bodyPr wrap="square">
            <a:spAutoFit/>
          </a:bodyPr>
          <a:lstStyle/>
          <a:p>
            <a:pPr marL="457200" indent="-4572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Calibri" panose="020F0502020204030204" pitchFamily="34" charset="0"/>
                <a:cs typeface="Times New Roman" panose="02020603050405020304" pitchFamily="18" charset="0"/>
              </a:rPr>
              <a:t>ASTM C140 — Sampling and Testing Concrete Masonry Units</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Calibri" panose="020F0502020204030204" pitchFamily="34" charset="0"/>
                <a:cs typeface="Times New Roman" panose="02020603050405020304" pitchFamily="18" charset="0"/>
              </a:rPr>
              <a:t>ASTM C 67 — Sampling and Testing Brick Masonry Units</a:t>
            </a:r>
            <a:endParaRPr lang="en-US" sz="2800" dirty="0">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Calibri" panose="020F0502020204030204" pitchFamily="34" charset="0"/>
                <a:cs typeface="Times New Roman" panose="02020603050405020304" pitchFamily="18" charset="0"/>
              </a:rPr>
              <a:t>BS EN 771-3 — Specification for Aggregate Concrete Masonry Units</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3"/>
          <a:stretch>
            <a:fillRect/>
          </a:stretch>
        </p:blipFill>
        <p:spPr>
          <a:xfrm>
            <a:off x="1619250" y="1606272"/>
            <a:ext cx="5403657" cy="8105486"/>
          </a:xfrm>
          <a:prstGeom prst="rect">
            <a:avLst/>
          </a:prstGeom>
        </p:spPr>
      </p:pic>
    </p:spTree>
    <p:extLst>
      <p:ext uri="{BB962C8B-B14F-4D97-AF65-F5344CB8AC3E}">
        <p14:creationId xmlns:p14="http://schemas.microsoft.com/office/powerpoint/2010/main" val="1524578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10842" y="142356"/>
            <a:ext cx="8302273" cy="723275"/>
          </a:xfrm>
          <a:prstGeom prst="rect">
            <a:avLst/>
          </a:prstGeom>
        </p:spPr>
        <p:txBody>
          <a:bodyPr wrap="none">
            <a:spAutoFit/>
          </a:bodyPr>
          <a:lstStyle/>
          <a:p>
            <a:r>
              <a:rPr lang="as-IN" sz="4100" b="1" dirty="0">
                <a:solidFill>
                  <a:srgbClr val="7030A0"/>
                </a:solidFill>
                <a:latin typeface="Kalpurush" panose="02000600000000000000" pitchFamily="2" charset="0"/>
                <a:cs typeface="Kalpurush" panose="02000600000000000000" pitchFamily="2" charset="0"/>
              </a:rPr>
              <a:t>ব্লকের অর্থনৈতিক ও পরিবেশগত সুবিধাসমূহ</a:t>
            </a:r>
            <a:endParaRPr lang="en-US" sz="4100" b="1" dirty="0">
              <a:solidFill>
                <a:srgbClr val="7030A0"/>
              </a:solidFill>
              <a:latin typeface="Kalpurush" panose="02000600000000000000" pitchFamily="2" charset="0"/>
              <a:cs typeface="Kalpurush" panose="02000600000000000000" pitchFamily="2" charset="0"/>
            </a:endParaRPr>
          </a:p>
        </p:txBody>
      </p:sp>
      <p:sp>
        <p:nvSpPr>
          <p:cNvPr id="8" name="Rectangle 7"/>
          <p:cNvSpPr/>
          <p:nvPr/>
        </p:nvSpPr>
        <p:spPr>
          <a:xfrm>
            <a:off x="1356200" y="1526426"/>
            <a:ext cx="2610010" cy="507831"/>
          </a:xfrm>
          <a:prstGeom prst="rect">
            <a:avLst/>
          </a:prstGeom>
        </p:spPr>
        <p:txBody>
          <a:bodyPr wrap="none">
            <a:spAutoFit/>
          </a:bodyPr>
          <a:lstStyle/>
          <a:p>
            <a:r>
              <a:rPr lang="en-US" b="1" i="1" dirty="0">
                <a:solidFill>
                  <a:srgbClr val="FF0000"/>
                </a:solidFill>
                <a:latin typeface="Kalpurush" panose="02000600000000000000" pitchFamily="2" charset="0"/>
                <a:cs typeface="Kalpurush" panose="02000600000000000000" pitchFamily="2" charset="0"/>
              </a:rPr>
              <a:t>  </a:t>
            </a:r>
            <a:r>
              <a:rPr lang="as-IN" b="1" i="1" dirty="0">
                <a:solidFill>
                  <a:srgbClr val="FF0000"/>
                </a:solidFill>
                <a:latin typeface="Kalpurush" panose="02000600000000000000" pitchFamily="2" charset="0"/>
                <a:cs typeface="Kalpurush" panose="02000600000000000000" pitchFamily="2" charset="0"/>
              </a:rPr>
              <a:t>অর্থনৈতিক সুবিধা:</a:t>
            </a:r>
            <a:endParaRPr lang="en-US" b="1" i="1" dirty="0">
              <a:solidFill>
                <a:srgbClr val="FF0000"/>
              </a:solidFill>
              <a:latin typeface="Kalpurush" panose="02000600000000000000" pitchFamily="2" charset="0"/>
              <a:cs typeface="Kalpurush" panose="02000600000000000000" pitchFamily="2" charset="0"/>
            </a:endParaRPr>
          </a:p>
        </p:txBody>
      </p:sp>
      <p:sp>
        <p:nvSpPr>
          <p:cNvPr id="9" name="Rectangle 8"/>
          <p:cNvSpPr/>
          <p:nvPr/>
        </p:nvSpPr>
        <p:spPr>
          <a:xfrm>
            <a:off x="659218" y="2505544"/>
            <a:ext cx="6971638" cy="2771271"/>
          </a:xfrm>
          <a:prstGeom prst="rect">
            <a:avLst/>
          </a:prstGeom>
        </p:spPr>
        <p:txBody>
          <a:bodyPr wrap="square">
            <a:spAutoFit/>
          </a:bodyPr>
          <a:lstStyle/>
          <a:p>
            <a:pPr marL="457200" indent="-457200">
              <a:lnSpc>
                <a:spcPct val="107000"/>
              </a:lnSpc>
              <a:spcAft>
                <a:spcPts val="800"/>
              </a:spcAft>
              <a:buFont typeface="Arial" panose="020B0604020202020204" pitchFamily="34" charset="0"/>
              <a:buChar char="•"/>
            </a:pPr>
            <a:r>
              <a:rPr lang="as-IN" sz="3600" dirty="0">
                <a:latin typeface="Kalpurush" panose="02000600000000000000" pitchFamily="2" charset="0"/>
                <a:ea typeface="Calibri" panose="020F0502020204030204" pitchFamily="34" charset="0"/>
                <a:cs typeface="Kalpurush" panose="02000600000000000000" pitchFamily="2" charset="0"/>
              </a:rPr>
              <a:t>নির্মাণ খরচ সাশ্রয়</a:t>
            </a:r>
            <a:endParaRPr lang="en-US" sz="3600" dirty="0">
              <a:latin typeface="Kalpurush" panose="02000600000000000000" pitchFamily="2" charset="0"/>
              <a:ea typeface="Calibri" panose="020F0502020204030204" pitchFamily="34" charset="0"/>
              <a:cs typeface="Kalpurush" panose="02000600000000000000" pitchFamily="2" charset="0"/>
            </a:endParaRPr>
          </a:p>
          <a:p>
            <a:pPr marL="457200" indent="-457200">
              <a:lnSpc>
                <a:spcPct val="107000"/>
              </a:lnSpc>
              <a:spcAft>
                <a:spcPts val="800"/>
              </a:spcAft>
              <a:buFont typeface="Arial" panose="020B0604020202020204" pitchFamily="34" charset="0"/>
              <a:buChar char="•"/>
            </a:pPr>
            <a:r>
              <a:rPr lang="en-US" sz="3600" dirty="0">
                <a:latin typeface="Kalpurush" panose="02000600000000000000" pitchFamily="2" charset="0"/>
                <a:ea typeface="Calibri" panose="020F0502020204030204" pitchFamily="34" charset="0"/>
                <a:cs typeface="Kalpurush" panose="02000600000000000000" pitchFamily="2" charset="0"/>
              </a:rPr>
              <a:t> </a:t>
            </a:r>
            <a:r>
              <a:rPr lang="as-IN" sz="3600" dirty="0">
                <a:latin typeface="Kalpurush" panose="02000600000000000000" pitchFamily="2" charset="0"/>
                <a:ea typeface="Calibri" panose="020F0502020204030204" pitchFamily="34" charset="0"/>
                <a:cs typeface="Kalpurush" panose="02000600000000000000" pitchFamily="2" charset="0"/>
              </a:rPr>
              <a:t>দ্রুত নির্মাণ</a:t>
            </a:r>
            <a:endParaRPr lang="en-US" sz="3600" dirty="0">
              <a:latin typeface="Kalpurush" panose="02000600000000000000" pitchFamily="2" charset="0"/>
              <a:ea typeface="Calibri" panose="020F0502020204030204" pitchFamily="34" charset="0"/>
              <a:cs typeface="Kalpurush" panose="02000600000000000000" pitchFamily="2" charset="0"/>
            </a:endParaRPr>
          </a:p>
          <a:p>
            <a:pPr marL="457200" indent="-457200">
              <a:lnSpc>
                <a:spcPct val="107000"/>
              </a:lnSpc>
              <a:spcAft>
                <a:spcPts val="800"/>
              </a:spcAft>
              <a:buFont typeface="Arial" panose="020B0604020202020204" pitchFamily="34" charset="0"/>
              <a:buChar char="•"/>
            </a:pPr>
            <a:r>
              <a:rPr lang="en-US" sz="3600" dirty="0">
                <a:latin typeface="Kalpurush" panose="02000600000000000000" pitchFamily="2" charset="0"/>
                <a:ea typeface="Calibri" panose="020F0502020204030204" pitchFamily="34" charset="0"/>
                <a:cs typeface="Kalpurush" panose="02000600000000000000" pitchFamily="2" charset="0"/>
              </a:rPr>
              <a:t> </a:t>
            </a:r>
            <a:r>
              <a:rPr lang="as-IN" sz="3600" dirty="0">
                <a:latin typeface="Kalpurush" panose="02000600000000000000" pitchFamily="2" charset="0"/>
                <a:ea typeface="Calibri" panose="020F0502020204030204" pitchFamily="34" charset="0"/>
                <a:cs typeface="Kalpurush" panose="02000600000000000000" pitchFamily="2" charset="0"/>
              </a:rPr>
              <a:t>কম মর্টার ও প্লাস্টার দরকার</a:t>
            </a:r>
            <a:endParaRPr lang="en-US" sz="3600" dirty="0">
              <a:latin typeface="Kalpurush" panose="02000600000000000000" pitchFamily="2" charset="0"/>
              <a:ea typeface="Calibri" panose="020F0502020204030204" pitchFamily="34" charset="0"/>
              <a:cs typeface="Kalpurush" panose="02000600000000000000" pitchFamily="2" charset="0"/>
            </a:endParaRPr>
          </a:p>
          <a:p>
            <a:pPr marL="457200" indent="-457200">
              <a:lnSpc>
                <a:spcPct val="107000"/>
              </a:lnSpc>
              <a:spcAft>
                <a:spcPts val="800"/>
              </a:spcAft>
              <a:buFont typeface="Arial" panose="020B0604020202020204" pitchFamily="34" charset="0"/>
              <a:buChar char="•"/>
            </a:pPr>
            <a:r>
              <a:rPr lang="as-IN" sz="3600" dirty="0">
                <a:latin typeface="Kalpurush" panose="02000600000000000000" pitchFamily="2" charset="0"/>
                <a:ea typeface="Calibri" panose="020F0502020204030204" pitchFamily="34" charset="0"/>
                <a:cs typeface="Kalpurush" panose="02000600000000000000" pitchFamily="2" charset="0"/>
              </a:rPr>
              <a:t>দীর্ঘস্থায়ী ও টেকসই</a:t>
            </a:r>
            <a:endParaRPr lang="en-US" sz="3600" dirty="0">
              <a:effectLst/>
              <a:latin typeface="Kalpurush" panose="02000600000000000000" pitchFamily="2" charset="0"/>
              <a:ea typeface="Calibri" panose="020F0502020204030204" pitchFamily="34" charset="0"/>
              <a:cs typeface="Kalpurush" panose="02000600000000000000" pitchFamily="2" charset="0"/>
            </a:endParaRPr>
          </a:p>
        </p:txBody>
      </p:sp>
      <p:sp>
        <p:nvSpPr>
          <p:cNvPr id="11" name="Rectangle 10"/>
          <p:cNvSpPr/>
          <p:nvPr/>
        </p:nvSpPr>
        <p:spPr>
          <a:xfrm>
            <a:off x="1957751" y="5509975"/>
            <a:ext cx="3049233" cy="584775"/>
          </a:xfrm>
          <a:prstGeom prst="rect">
            <a:avLst/>
          </a:prstGeom>
        </p:spPr>
        <p:txBody>
          <a:bodyPr wrap="none">
            <a:spAutoFit/>
          </a:bodyPr>
          <a:lstStyle/>
          <a:p>
            <a:r>
              <a:rPr lang="en-US" sz="3200" b="1" i="1" dirty="0">
                <a:solidFill>
                  <a:srgbClr val="FF0000"/>
                </a:solidFill>
                <a:latin typeface="Kalpurush" panose="02000600000000000000" pitchFamily="2" charset="0"/>
                <a:cs typeface="Kalpurush" panose="02000600000000000000" pitchFamily="2" charset="0"/>
              </a:rPr>
              <a:t> </a:t>
            </a:r>
            <a:r>
              <a:rPr lang="as-IN" sz="3200" b="1" i="1" dirty="0">
                <a:solidFill>
                  <a:srgbClr val="FF0000"/>
                </a:solidFill>
                <a:latin typeface="Kalpurush" panose="02000600000000000000" pitchFamily="2" charset="0"/>
                <a:cs typeface="Kalpurush" panose="02000600000000000000" pitchFamily="2" charset="0"/>
              </a:rPr>
              <a:t>পরিবেশগত সুবিধা:</a:t>
            </a:r>
            <a:endParaRPr lang="en-US" sz="3200" b="1" i="1" dirty="0">
              <a:solidFill>
                <a:srgbClr val="FF0000"/>
              </a:solidFill>
              <a:latin typeface="Kalpurush" panose="02000600000000000000" pitchFamily="2" charset="0"/>
              <a:cs typeface="Kalpurush" panose="02000600000000000000" pitchFamily="2" charset="0"/>
            </a:endParaRPr>
          </a:p>
        </p:txBody>
      </p:sp>
      <p:sp>
        <p:nvSpPr>
          <p:cNvPr id="13" name="Rectangle 12"/>
          <p:cNvSpPr/>
          <p:nvPr/>
        </p:nvSpPr>
        <p:spPr>
          <a:xfrm>
            <a:off x="659218" y="6199898"/>
            <a:ext cx="8730546" cy="3347070"/>
          </a:xfrm>
          <a:prstGeom prst="rect">
            <a:avLst/>
          </a:prstGeom>
        </p:spPr>
        <p:txBody>
          <a:bodyPr wrap="square">
            <a:spAutoFit/>
          </a:bodyPr>
          <a:lstStyle/>
          <a:p>
            <a:pPr marL="457200" indent="-457200">
              <a:lnSpc>
                <a:spcPct val="150000"/>
              </a:lnSpc>
              <a:buFont typeface="Arial" panose="020B0604020202020204" pitchFamily="34" charset="0"/>
              <a:buChar char="•"/>
            </a:pPr>
            <a:r>
              <a:rPr lang="as-IN" sz="3600" dirty="0">
                <a:latin typeface="Kalpurush" panose="02000600000000000000" pitchFamily="2" charset="0"/>
                <a:cs typeface="Kalpurush" panose="02000600000000000000" pitchFamily="2" charset="0"/>
              </a:rPr>
              <a:t>৭০% পর্যন্ত কম কার্বন ডাই-অক্সাইড নিঃসরণ হয়।</a:t>
            </a:r>
            <a:endParaRPr lang="en-US" sz="3600" dirty="0">
              <a:latin typeface="Kalpurush" panose="02000600000000000000" pitchFamily="2" charset="0"/>
              <a:cs typeface="Kalpurush" panose="02000600000000000000" pitchFamily="2" charset="0"/>
            </a:endParaRPr>
          </a:p>
          <a:p>
            <a:pPr marL="457200" indent="-457200">
              <a:lnSpc>
                <a:spcPct val="150000"/>
              </a:lnSpc>
              <a:buFont typeface="Arial" panose="020B0604020202020204" pitchFamily="34" charset="0"/>
              <a:buChar char="•"/>
            </a:pPr>
            <a:r>
              <a:rPr lang="as-IN" sz="3600" dirty="0">
                <a:latin typeface="Kalpurush" panose="02000600000000000000" pitchFamily="2" charset="0"/>
                <a:cs typeface="Kalpurush" panose="02000600000000000000" pitchFamily="2" charset="0"/>
              </a:rPr>
              <a:t>টপসয়েল রক্ষা</a:t>
            </a:r>
            <a:endParaRPr lang="en-US" sz="3600" dirty="0">
              <a:latin typeface="Kalpurush" panose="02000600000000000000" pitchFamily="2" charset="0"/>
              <a:cs typeface="Kalpurush" panose="02000600000000000000" pitchFamily="2" charset="0"/>
            </a:endParaRPr>
          </a:p>
          <a:p>
            <a:pPr marL="457200" indent="-457200">
              <a:lnSpc>
                <a:spcPct val="150000"/>
              </a:lnSpc>
              <a:buFont typeface="Arial" panose="020B0604020202020204" pitchFamily="34" charset="0"/>
              <a:buChar char="•"/>
            </a:pPr>
            <a:r>
              <a:rPr lang="en-US" sz="3600" dirty="0" err="1">
                <a:latin typeface="Kalpurush" panose="02000600000000000000" pitchFamily="2" charset="0"/>
                <a:cs typeface="Kalpurush" panose="02000600000000000000" pitchFamily="2" charset="0"/>
              </a:rPr>
              <a:t>পানি</a:t>
            </a:r>
            <a:r>
              <a:rPr lang="as-IN" sz="3600" dirty="0">
                <a:latin typeface="Kalpurush" panose="02000600000000000000" pitchFamily="2" charset="0"/>
                <a:cs typeface="Kalpurush" panose="02000600000000000000" pitchFamily="2" charset="0"/>
              </a:rPr>
              <a:t> ও তাপ নিরোধক গুণ</a:t>
            </a:r>
            <a:endParaRPr lang="en-US" sz="3600" dirty="0">
              <a:latin typeface="Kalpurush" panose="02000600000000000000" pitchFamily="2" charset="0"/>
              <a:cs typeface="Kalpurush" panose="02000600000000000000" pitchFamily="2" charset="0"/>
            </a:endParaRPr>
          </a:p>
          <a:p>
            <a:pPr marL="457200" indent="-457200">
              <a:lnSpc>
                <a:spcPct val="150000"/>
              </a:lnSpc>
              <a:buFont typeface="Arial" panose="020B0604020202020204" pitchFamily="34" charset="0"/>
              <a:buChar char="•"/>
            </a:pPr>
            <a:r>
              <a:rPr lang="as-IN" sz="3600" dirty="0">
                <a:latin typeface="Kalpurush" panose="02000600000000000000" pitchFamily="2" charset="0"/>
                <a:cs typeface="Kalpurush" panose="02000600000000000000" pitchFamily="2" charset="0"/>
              </a:rPr>
              <a:t>ধোঁয়া ও ধূলাবালির দুষণ নেই</a:t>
            </a:r>
            <a:endParaRPr lang="en-US" sz="3600" dirty="0">
              <a:latin typeface="Kalpurush" panose="02000600000000000000" pitchFamily="2" charset="0"/>
              <a:cs typeface="Kalpurush" panose="02000600000000000000" pitchFamily="2"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2405" y="923712"/>
            <a:ext cx="7273290" cy="9091613"/>
          </a:xfrm>
          <a:prstGeom prst="rect">
            <a:avLst/>
          </a:prstGeom>
        </p:spPr>
      </p:pic>
      <p:pic>
        <p:nvPicPr>
          <p:cNvPr id="5" name="Picture 4"/>
          <p:cNvPicPr>
            <a:picLocks noChangeAspect="1"/>
          </p:cNvPicPr>
          <p:nvPr/>
        </p:nvPicPr>
        <p:blipFill>
          <a:blip r:embed="rId4"/>
          <a:stretch>
            <a:fillRect/>
          </a:stretch>
        </p:blipFill>
        <p:spPr>
          <a:xfrm>
            <a:off x="1033148" y="5411117"/>
            <a:ext cx="705549" cy="705549"/>
          </a:xfrm>
          <a:prstGeom prst="rect">
            <a:avLst/>
          </a:prstGeom>
        </p:spPr>
      </p:pic>
      <p:pic>
        <p:nvPicPr>
          <p:cNvPr id="6" name="Picture 5"/>
          <p:cNvPicPr>
            <a:picLocks noChangeAspect="1"/>
          </p:cNvPicPr>
          <p:nvPr/>
        </p:nvPicPr>
        <p:blipFill>
          <a:blip r:embed="rId5"/>
          <a:stretch>
            <a:fillRect/>
          </a:stretch>
        </p:blipFill>
        <p:spPr>
          <a:xfrm>
            <a:off x="949587" y="1400647"/>
            <a:ext cx="759387" cy="759387"/>
          </a:xfrm>
          <a:prstGeom prst="rect">
            <a:avLst/>
          </a:prstGeom>
        </p:spPr>
      </p:pic>
    </p:spTree>
    <p:extLst>
      <p:ext uri="{BB962C8B-B14F-4D97-AF65-F5344CB8AC3E}">
        <p14:creationId xmlns:p14="http://schemas.microsoft.com/office/powerpoint/2010/main" val="1280448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42858" y="846063"/>
            <a:ext cx="3011145" cy="435184"/>
          </a:xfrm>
          <a:prstGeom prst="rect">
            <a:avLst/>
          </a:prstGeom>
          <a:solidFill>
            <a:schemeClr val="accent4"/>
          </a:solidFill>
        </p:spPr>
        <p:txBody>
          <a:bodyPr wrap="square" rtlCol="0">
            <a:spAutoFit/>
          </a:bodyPr>
          <a:lstStyle/>
          <a:p>
            <a:r>
              <a:rPr lang="en-US" sz="2228" dirty="0">
                <a:latin typeface="Times New Roman" panose="02020603050405020304" pitchFamily="18" charset="0"/>
                <a:cs typeface="Times New Roman" panose="02020603050405020304" pitchFamily="18" charset="0"/>
              </a:rPr>
              <a:t>Granite Stone Dust</a:t>
            </a:r>
          </a:p>
        </p:txBody>
      </p:sp>
      <p:graphicFrame>
        <p:nvGraphicFramePr>
          <p:cNvPr id="3" name="Diagram 2"/>
          <p:cNvGraphicFramePr/>
          <p:nvPr>
            <p:extLst>
              <p:ext uri="{D42A27DB-BD31-4B8C-83A1-F6EECF244321}">
                <p14:modId xmlns:p14="http://schemas.microsoft.com/office/powerpoint/2010/main" val="2939744188"/>
              </p:ext>
            </p:extLst>
          </p:nvPr>
        </p:nvGraphicFramePr>
        <p:xfrm>
          <a:off x="6685885" y="846065"/>
          <a:ext cx="1211258" cy="4781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7960883" y="867140"/>
            <a:ext cx="2227017" cy="435184"/>
          </a:xfrm>
          <a:prstGeom prst="rect">
            <a:avLst/>
          </a:prstGeom>
          <a:solidFill>
            <a:schemeClr val="accent4"/>
          </a:solidFill>
        </p:spPr>
        <p:txBody>
          <a:bodyPr wrap="square" rtlCol="0">
            <a:spAutoFit/>
          </a:bodyPr>
          <a:lstStyle/>
          <a:p>
            <a:r>
              <a:rPr lang="en-US" sz="2228" dirty="0">
                <a:latin typeface="Times New Roman" panose="02020603050405020304" pitchFamily="18" charset="0"/>
                <a:cs typeface="Times New Roman" panose="02020603050405020304" pitchFamily="18" charset="0"/>
              </a:rPr>
              <a:t>Fine Aggregate</a:t>
            </a:r>
          </a:p>
        </p:txBody>
      </p:sp>
      <p:sp>
        <p:nvSpPr>
          <p:cNvPr id="5" name="TextBox 4"/>
          <p:cNvSpPr txBox="1"/>
          <p:nvPr/>
        </p:nvSpPr>
        <p:spPr>
          <a:xfrm>
            <a:off x="11251999" y="867140"/>
            <a:ext cx="2378429" cy="435184"/>
          </a:xfrm>
          <a:prstGeom prst="rect">
            <a:avLst/>
          </a:prstGeom>
          <a:solidFill>
            <a:schemeClr val="accent4"/>
          </a:solidFill>
        </p:spPr>
        <p:txBody>
          <a:bodyPr wrap="square" rtlCol="0">
            <a:spAutoFit/>
          </a:bodyPr>
          <a:lstStyle/>
          <a:p>
            <a:r>
              <a:rPr lang="en-US" sz="2228" dirty="0">
                <a:latin typeface="Times New Roman" panose="02020603050405020304" pitchFamily="18" charset="0"/>
                <a:cs typeface="Times New Roman" panose="02020603050405020304" pitchFamily="18" charset="0"/>
              </a:rPr>
              <a:t>Cement</a:t>
            </a:r>
          </a:p>
        </p:txBody>
      </p:sp>
      <p:sp>
        <p:nvSpPr>
          <p:cNvPr id="6" name="Right Arrow 5"/>
          <p:cNvSpPr/>
          <p:nvPr/>
        </p:nvSpPr>
        <p:spPr>
          <a:xfrm flipH="1">
            <a:off x="9953089" y="851829"/>
            <a:ext cx="1211258" cy="445500"/>
          </a:xfrm>
          <a:prstGeom prst="rightArrow">
            <a:avLst/>
          </a:prstGeom>
          <a:solidFill>
            <a:schemeClr val="tx1"/>
          </a:solidFill>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7" name="Curved Left Arrow 6"/>
          <p:cNvSpPr/>
          <p:nvPr/>
        </p:nvSpPr>
        <p:spPr>
          <a:xfrm>
            <a:off x="7795088" y="1317596"/>
            <a:ext cx="892511" cy="1158048"/>
          </a:xfrm>
          <a:prstGeom prst="curvedLeftArrow">
            <a:avLst/>
          </a:prstGeom>
          <a:solidFill>
            <a:srgbClr val="00B05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3157" tIns="56579" rIns="113157" bIns="56579" numCol="1" spcCol="0" rtlCol="0" fromWordArt="0" anchor="ctr" anchorCtr="0" forceAA="0" compatLnSpc="1">
            <a:prstTxWarp prst="textNoShape">
              <a:avLst/>
            </a:prstTxWarp>
            <a:noAutofit/>
          </a:bodyPr>
          <a:lstStyle/>
          <a:p>
            <a:pPr algn="ctr"/>
            <a:endParaRPr lang="en-US" sz="2228">
              <a:solidFill>
                <a:schemeClr val="tx1"/>
              </a:solidFill>
              <a:latin typeface="Times New Roman" panose="02020603050405020304" pitchFamily="18" charset="0"/>
              <a:cs typeface="Times New Roman" panose="02020603050405020304" pitchFamily="18" charset="0"/>
            </a:endParaRPr>
          </a:p>
        </p:txBody>
      </p:sp>
      <p:sp>
        <p:nvSpPr>
          <p:cNvPr id="8" name="Oval 7"/>
          <p:cNvSpPr/>
          <p:nvPr/>
        </p:nvSpPr>
        <p:spPr>
          <a:xfrm>
            <a:off x="3642855" y="2324846"/>
            <a:ext cx="4136751" cy="952226"/>
          </a:xfrm>
          <a:prstGeom prst="ellipse">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3157" tIns="56579" rIns="113157" bIns="56579" numCol="1" spcCol="0" rtlCol="0" fromWordArt="0" anchor="ctr" anchorCtr="0" forceAA="0" compatLnSpc="1">
            <a:prstTxWarp prst="textNoShape">
              <a:avLst/>
            </a:prstTxWarp>
            <a:noAutofit/>
          </a:bodyPr>
          <a:lstStyle/>
          <a:p>
            <a:pPr algn="ctr"/>
            <a:r>
              <a:rPr lang="en-US" sz="2228" b="1" dirty="0">
                <a:solidFill>
                  <a:schemeClr val="tx1"/>
                </a:solidFill>
                <a:latin typeface="Times New Roman" panose="02020603050405020304" pitchFamily="18" charset="0"/>
                <a:cs typeface="Times New Roman" panose="02020603050405020304" pitchFamily="18" charset="0"/>
              </a:rPr>
              <a:t>Weighing</a:t>
            </a:r>
          </a:p>
        </p:txBody>
      </p:sp>
      <p:sp>
        <p:nvSpPr>
          <p:cNvPr id="9" name="Right Arrow 8"/>
          <p:cNvSpPr/>
          <p:nvPr/>
        </p:nvSpPr>
        <p:spPr>
          <a:xfrm rot="1800000">
            <a:off x="7823314" y="2558594"/>
            <a:ext cx="1211258" cy="445500"/>
          </a:xfrm>
          <a:prstGeom prst="rightArrow">
            <a:avLst/>
          </a:prstGeom>
          <a:solidFill>
            <a:srgbClr val="00B050"/>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0" name="Right Arrow 9"/>
          <p:cNvSpPr/>
          <p:nvPr/>
        </p:nvSpPr>
        <p:spPr>
          <a:xfrm rot="-1800000" flipH="1">
            <a:off x="7823315" y="3323973"/>
            <a:ext cx="1211258" cy="445500"/>
          </a:xfrm>
          <a:prstGeom prst="rightArrow">
            <a:avLst/>
          </a:prstGeom>
          <a:solidFill>
            <a:srgbClr val="00B050"/>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1" name="Right Arrow 10"/>
          <p:cNvSpPr/>
          <p:nvPr/>
        </p:nvSpPr>
        <p:spPr>
          <a:xfrm rot="1800000">
            <a:off x="7979576" y="4153634"/>
            <a:ext cx="1211258" cy="445500"/>
          </a:xfrm>
          <a:prstGeom prst="rightArrow">
            <a:avLst/>
          </a:prstGeom>
          <a:solidFill>
            <a:srgbClr val="00B050"/>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2" name="Right Arrow 11"/>
          <p:cNvSpPr/>
          <p:nvPr/>
        </p:nvSpPr>
        <p:spPr>
          <a:xfrm rot="-1800000" flipH="1">
            <a:off x="7979579" y="4919013"/>
            <a:ext cx="1211258" cy="445500"/>
          </a:xfrm>
          <a:prstGeom prst="rightArrow">
            <a:avLst/>
          </a:prstGeom>
          <a:solidFill>
            <a:srgbClr val="00B050"/>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3" name="Right Arrow 12"/>
          <p:cNvSpPr/>
          <p:nvPr/>
        </p:nvSpPr>
        <p:spPr>
          <a:xfrm rot="1800000">
            <a:off x="8011450" y="5775528"/>
            <a:ext cx="1211258" cy="445500"/>
          </a:xfrm>
          <a:prstGeom prst="rightArrow">
            <a:avLst/>
          </a:prstGeom>
          <a:solidFill>
            <a:srgbClr val="00B050"/>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4" name="Right Arrow 13"/>
          <p:cNvSpPr/>
          <p:nvPr/>
        </p:nvSpPr>
        <p:spPr>
          <a:xfrm rot="-1800000" flipH="1">
            <a:off x="8011450" y="6540909"/>
            <a:ext cx="1211258" cy="445500"/>
          </a:xfrm>
          <a:prstGeom prst="rightArrow">
            <a:avLst/>
          </a:prstGeom>
          <a:solidFill>
            <a:srgbClr val="00B050"/>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15" name="Oval 14"/>
          <p:cNvSpPr/>
          <p:nvPr/>
        </p:nvSpPr>
        <p:spPr>
          <a:xfrm>
            <a:off x="9064799" y="2569623"/>
            <a:ext cx="4565622" cy="1030749"/>
          </a:xfrm>
          <a:prstGeom prst="ellipse">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3157" tIns="56579" rIns="113157" bIns="56579" numCol="1" spcCol="0" rtlCol="0" fromWordArt="0" anchor="ctr" anchorCtr="0" forceAA="0" compatLnSpc="1">
            <a:prstTxWarp prst="textNoShape">
              <a:avLst/>
            </a:prstTxWarp>
            <a:noAutofit/>
          </a:bodyPr>
          <a:lstStyle/>
          <a:p>
            <a:pPr algn="ctr"/>
            <a:r>
              <a:rPr lang="en-US" sz="2228" b="1" dirty="0">
                <a:solidFill>
                  <a:schemeClr val="tx1"/>
                </a:solidFill>
                <a:latin typeface="Times New Roman" panose="02020603050405020304" pitchFamily="18" charset="0"/>
                <a:cs typeface="Times New Roman" panose="02020603050405020304" pitchFamily="18" charset="0"/>
              </a:rPr>
              <a:t>Pan Mixer</a:t>
            </a:r>
          </a:p>
        </p:txBody>
      </p:sp>
      <p:sp>
        <p:nvSpPr>
          <p:cNvPr id="16" name="Oval 15"/>
          <p:cNvSpPr/>
          <p:nvPr/>
        </p:nvSpPr>
        <p:spPr>
          <a:xfrm>
            <a:off x="3642858" y="3591059"/>
            <a:ext cx="4199034" cy="959825"/>
          </a:xfrm>
          <a:prstGeom prst="ellipse">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3157" tIns="56579" rIns="113157" bIns="56579" numCol="1" spcCol="0" rtlCol="0" fromWordArt="0" anchor="ctr" anchorCtr="0" forceAA="0" compatLnSpc="1">
            <a:prstTxWarp prst="textNoShape">
              <a:avLst/>
            </a:prstTxWarp>
            <a:noAutofit/>
          </a:bodyPr>
          <a:lstStyle/>
          <a:p>
            <a:pPr algn="ctr"/>
            <a:r>
              <a:rPr lang="en-US" sz="2228" b="1" dirty="0">
                <a:solidFill>
                  <a:schemeClr val="tx1"/>
                </a:solidFill>
                <a:latin typeface="Times New Roman" panose="02020603050405020304" pitchFamily="18" charset="0"/>
                <a:cs typeface="Times New Roman" panose="02020603050405020304" pitchFamily="18" charset="0"/>
              </a:rPr>
              <a:t>Conveyer</a:t>
            </a:r>
          </a:p>
        </p:txBody>
      </p:sp>
      <p:sp>
        <p:nvSpPr>
          <p:cNvPr id="17" name="Oval 16"/>
          <p:cNvSpPr/>
          <p:nvPr/>
        </p:nvSpPr>
        <p:spPr>
          <a:xfrm>
            <a:off x="3642857" y="4984163"/>
            <a:ext cx="4408869" cy="957660"/>
          </a:xfrm>
          <a:prstGeom prst="ellipse">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3157" tIns="56579" rIns="113157" bIns="56579" numCol="1" spcCol="0" rtlCol="0" fromWordArt="0" anchor="ctr" anchorCtr="0" forceAA="0" compatLnSpc="1">
            <a:prstTxWarp prst="textNoShape">
              <a:avLst/>
            </a:prstTxWarp>
            <a:noAutofit/>
          </a:bodyPr>
          <a:lstStyle/>
          <a:p>
            <a:pPr algn="ctr"/>
            <a:r>
              <a:rPr lang="en-US" sz="2228" b="1" dirty="0">
                <a:solidFill>
                  <a:schemeClr val="tx1"/>
                </a:solidFill>
                <a:latin typeface="Times New Roman" panose="02020603050405020304" pitchFamily="18" charset="0"/>
                <a:cs typeface="Times New Roman" panose="02020603050405020304" pitchFamily="18" charset="0"/>
              </a:rPr>
              <a:t>Transported to Wooden Racks</a:t>
            </a:r>
          </a:p>
        </p:txBody>
      </p:sp>
      <p:sp>
        <p:nvSpPr>
          <p:cNvPr id="18" name="Oval 17"/>
          <p:cNvSpPr/>
          <p:nvPr/>
        </p:nvSpPr>
        <p:spPr>
          <a:xfrm>
            <a:off x="9222419" y="4056839"/>
            <a:ext cx="4408002" cy="1018352"/>
          </a:xfrm>
          <a:prstGeom prst="ellipse">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3157" tIns="56579" rIns="113157" bIns="56579" numCol="1" spcCol="0" rtlCol="0" fromWordArt="0" anchor="ctr" anchorCtr="0" forceAA="0" compatLnSpc="1">
            <a:prstTxWarp prst="textNoShape">
              <a:avLst/>
            </a:prstTxWarp>
            <a:noAutofit/>
          </a:bodyPr>
          <a:lstStyle/>
          <a:p>
            <a:pPr algn="ctr"/>
            <a:r>
              <a:rPr lang="en-US" sz="2228" b="1" dirty="0">
                <a:solidFill>
                  <a:schemeClr val="tx1"/>
                </a:solidFill>
                <a:latin typeface="Times New Roman" panose="02020603050405020304" pitchFamily="18" charset="0"/>
                <a:cs typeface="Times New Roman" panose="02020603050405020304" pitchFamily="18" charset="0"/>
              </a:rPr>
              <a:t>Hydraulic/Power press</a:t>
            </a:r>
          </a:p>
        </p:txBody>
      </p:sp>
      <p:sp>
        <p:nvSpPr>
          <p:cNvPr id="19" name="Oval 18"/>
          <p:cNvSpPr/>
          <p:nvPr/>
        </p:nvSpPr>
        <p:spPr>
          <a:xfrm>
            <a:off x="3642863" y="6585125"/>
            <a:ext cx="4293527" cy="953468"/>
          </a:xfrm>
          <a:prstGeom prst="ellipse">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3157" tIns="56579" rIns="113157" bIns="56579" numCol="1" spcCol="0" rtlCol="0" fromWordArt="0" anchor="ctr" anchorCtr="0" forceAA="0" compatLnSpc="1">
            <a:prstTxWarp prst="textNoShape">
              <a:avLst/>
            </a:prstTxWarp>
            <a:noAutofit/>
          </a:bodyPr>
          <a:lstStyle/>
          <a:p>
            <a:pPr algn="ctr"/>
            <a:r>
              <a:rPr lang="en-US" sz="2228" b="1" dirty="0">
                <a:solidFill>
                  <a:schemeClr val="tx1"/>
                </a:solidFill>
                <a:latin typeface="Times New Roman" panose="02020603050405020304" pitchFamily="18" charset="0"/>
                <a:cs typeface="Times New Roman" panose="02020603050405020304" pitchFamily="18" charset="0"/>
              </a:rPr>
              <a:t>Water curing</a:t>
            </a:r>
          </a:p>
        </p:txBody>
      </p:sp>
      <p:sp>
        <p:nvSpPr>
          <p:cNvPr id="20" name="Oval 19"/>
          <p:cNvSpPr/>
          <p:nvPr/>
        </p:nvSpPr>
        <p:spPr>
          <a:xfrm>
            <a:off x="3642862" y="7976838"/>
            <a:ext cx="4287536" cy="938418"/>
          </a:xfrm>
          <a:prstGeom prst="ellipse">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3157" tIns="56579" rIns="113157" bIns="56579" numCol="1" spcCol="0" rtlCol="0" fromWordArt="0" anchor="ctr" anchorCtr="0" forceAA="0" compatLnSpc="1">
            <a:prstTxWarp prst="textNoShape">
              <a:avLst/>
            </a:prstTxWarp>
            <a:noAutofit/>
          </a:bodyPr>
          <a:lstStyle/>
          <a:p>
            <a:pPr algn="ctr"/>
            <a:r>
              <a:rPr lang="en-US" sz="2310" b="1" dirty="0">
                <a:solidFill>
                  <a:schemeClr val="tx1"/>
                </a:solidFill>
                <a:latin typeface="Times New Roman" panose="02020603050405020304" pitchFamily="18" charset="0"/>
                <a:cs typeface="Times New Roman" panose="02020603050405020304" pitchFamily="18" charset="0"/>
              </a:rPr>
              <a:t>Sorting and testing</a:t>
            </a:r>
            <a:endParaRPr lang="en-US" sz="2228" b="1" dirty="0">
              <a:solidFill>
                <a:schemeClr val="tx1"/>
              </a:solidFill>
              <a:latin typeface="Times New Roman" panose="02020603050405020304" pitchFamily="18" charset="0"/>
              <a:cs typeface="Times New Roman" panose="02020603050405020304" pitchFamily="18" charset="0"/>
            </a:endParaRPr>
          </a:p>
        </p:txBody>
      </p:sp>
      <p:sp>
        <p:nvSpPr>
          <p:cNvPr id="21" name="Oval 20"/>
          <p:cNvSpPr/>
          <p:nvPr/>
        </p:nvSpPr>
        <p:spPr>
          <a:xfrm>
            <a:off x="9252934" y="5698182"/>
            <a:ext cx="4731143" cy="1244940"/>
          </a:xfrm>
          <a:prstGeom prst="ellipse">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3157" tIns="56579" rIns="113157" bIns="56579" numCol="1" spcCol="0" rtlCol="0" fromWordArt="0" anchor="ctr" anchorCtr="0" forceAA="0" compatLnSpc="1">
            <a:prstTxWarp prst="textNoShape">
              <a:avLst/>
            </a:prstTxWarp>
            <a:noAutofit/>
          </a:bodyPr>
          <a:lstStyle/>
          <a:p>
            <a:pPr algn="ctr"/>
            <a:r>
              <a:rPr lang="en-US" sz="2228" b="1" dirty="0">
                <a:solidFill>
                  <a:schemeClr val="tx1"/>
                </a:solidFill>
                <a:latin typeface="Times New Roman" panose="02020603050405020304" pitchFamily="18" charset="0"/>
                <a:cs typeface="Times New Roman" panose="02020603050405020304" pitchFamily="18" charset="0"/>
              </a:rPr>
              <a:t>Kept as it is for 24 h for</a:t>
            </a:r>
          </a:p>
          <a:p>
            <a:pPr algn="ctr"/>
            <a:r>
              <a:rPr lang="en-US" sz="2228" b="1" dirty="0">
                <a:solidFill>
                  <a:schemeClr val="tx1"/>
                </a:solidFill>
                <a:latin typeface="Times New Roman" panose="02020603050405020304" pitchFamily="18" charset="0"/>
                <a:cs typeface="Times New Roman" panose="02020603050405020304" pitchFamily="18" charset="0"/>
              </a:rPr>
              <a:t>setting</a:t>
            </a:r>
          </a:p>
        </p:txBody>
      </p:sp>
      <p:sp>
        <p:nvSpPr>
          <p:cNvPr id="22" name="Oval 21"/>
          <p:cNvSpPr/>
          <p:nvPr/>
        </p:nvSpPr>
        <p:spPr>
          <a:xfrm>
            <a:off x="9449578" y="7175423"/>
            <a:ext cx="4180850" cy="1244439"/>
          </a:xfrm>
          <a:prstGeom prst="ellipse">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3157" tIns="56579" rIns="113157" bIns="56579" numCol="1" spcCol="0" rtlCol="0" fromWordArt="0" anchor="ctr" anchorCtr="0" forceAA="0" compatLnSpc="1">
            <a:prstTxWarp prst="textNoShape">
              <a:avLst/>
            </a:prstTxWarp>
            <a:noAutofit/>
          </a:bodyPr>
          <a:lstStyle/>
          <a:p>
            <a:pPr algn="ctr"/>
            <a:r>
              <a:rPr lang="en-US" sz="2310" b="1" dirty="0">
                <a:solidFill>
                  <a:schemeClr val="tx1"/>
                </a:solidFill>
                <a:latin typeface="Times New Roman" panose="02020603050405020304" pitchFamily="18" charset="0"/>
                <a:cs typeface="Times New Roman" panose="02020603050405020304" pitchFamily="18" charset="0"/>
              </a:rPr>
              <a:t>Drying</a:t>
            </a:r>
            <a:endParaRPr lang="en-US" sz="2228" b="1" dirty="0">
              <a:solidFill>
                <a:schemeClr val="tx1"/>
              </a:solidFill>
              <a:latin typeface="Times New Roman" panose="02020603050405020304" pitchFamily="18" charset="0"/>
              <a:cs typeface="Times New Roman" panose="02020603050405020304" pitchFamily="18" charset="0"/>
            </a:endParaRPr>
          </a:p>
        </p:txBody>
      </p:sp>
      <p:sp>
        <p:nvSpPr>
          <p:cNvPr id="23" name="Oval 22"/>
          <p:cNvSpPr/>
          <p:nvPr/>
        </p:nvSpPr>
        <p:spPr>
          <a:xfrm>
            <a:off x="9323461" y="9021394"/>
            <a:ext cx="4306967" cy="1102559"/>
          </a:xfrm>
          <a:prstGeom prst="ellipse">
            <a:avLst/>
          </a:prstGeom>
          <a:solidFill>
            <a:schemeClr val="accent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13157" tIns="56579" rIns="113157" bIns="56579" numCol="1" spcCol="0" rtlCol="0" fromWordArt="0" anchor="ctr" anchorCtr="0" forceAA="0" compatLnSpc="1">
            <a:prstTxWarp prst="textNoShape">
              <a:avLst/>
            </a:prstTxWarp>
            <a:noAutofit/>
          </a:bodyPr>
          <a:lstStyle/>
          <a:p>
            <a:pPr algn="ctr"/>
            <a:r>
              <a:rPr lang="en-US" sz="2310" b="1" dirty="0">
                <a:solidFill>
                  <a:schemeClr val="tx1"/>
                </a:solidFill>
                <a:latin typeface="Times New Roman" panose="02020603050405020304" pitchFamily="18" charset="0"/>
                <a:cs typeface="Times New Roman" panose="02020603050405020304" pitchFamily="18" charset="0"/>
              </a:rPr>
              <a:t>Dispatch</a:t>
            </a:r>
            <a:endParaRPr lang="en-US" sz="2228" b="1" dirty="0">
              <a:solidFill>
                <a:schemeClr val="tx1"/>
              </a:solidFill>
              <a:latin typeface="Times New Roman" panose="02020603050405020304" pitchFamily="18" charset="0"/>
              <a:cs typeface="Times New Roman" panose="02020603050405020304" pitchFamily="18" charset="0"/>
            </a:endParaRPr>
          </a:p>
        </p:txBody>
      </p:sp>
      <p:sp>
        <p:nvSpPr>
          <p:cNvPr id="24" name="Right Arrow 23"/>
          <p:cNvSpPr/>
          <p:nvPr/>
        </p:nvSpPr>
        <p:spPr>
          <a:xfrm rot="1800000">
            <a:off x="8081971" y="7305233"/>
            <a:ext cx="1211258" cy="445500"/>
          </a:xfrm>
          <a:prstGeom prst="rightArrow">
            <a:avLst/>
          </a:prstGeom>
          <a:solidFill>
            <a:srgbClr val="00B050"/>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25" name="Right Arrow 24"/>
          <p:cNvSpPr/>
          <p:nvPr/>
        </p:nvSpPr>
        <p:spPr>
          <a:xfrm rot="-1800000" flipH="1">
            <a:off x="8081972" y="8070612"/>
            <a:ext cx="1211258" cy="445500"/>
          </a:xfrm>
          <a:prstGeom prst="rightArrow">
            <a:avLst/>
          </a:prstGeom>
          <a:solidFill>
            <a:srgbClr val="00B050"/>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26" name="Right Arrow 25"/>
          <p:cNvSpPr/>
          <p:nvPr/>
        </p:nvSpPr>
        <p:spPr>
          <a:xfrm rot="1800000">
            <a:off x="8011450" y="8831982"/>
            <a:ext cx="1211258" cy="445500"/>
          </a:xfrm>
          <a:prstGeom prst="rightArrow">
            <a:avLst/>
          </a:prstGeom>
          <a:solidFill>
            <a:srgbClr val="00B050"/>
          </a:solidFill>
          <a:ln>
            <a:solidFill>
              <a:srgbClr val="C00000"/>
            </a:solidFill>
          </a:ln>
        </p:spPr>
        <p:style>
          <a:lnRef idx="3">
            <a:schemeClr val="lt1">
              <a:hueOff val="0"/>
              <a:satOff val="0"/>
              <a:lumOff val="0"/>
              <a:alphaOff val="0"/>
            </a:schemeClr>
          </a:lnRef>
          <a:fillRef idx="1">
            <a:scrgbClr r="0" g="0" b="0"/>
          </a:fillRef>
          <a:effectRef idx="1">
            <a:schemeClr val="accent1">
              <a:hueOff val="0"/>
              <a:satOff val="0"/>
              <a:lumOff val="0"/>
              <a:alphaOff val="0"/>
            </a:schemeClr>
          </a:effectRef>
          <a:fontRef idx="minor">
            <a:schemeClr val="lt1"/>
          </a:fontRef>
        </p:style>
      </p:sp>
      <p:sp>
        <p:nvSpPr>
          <p:cNvPr id="28" name="Rectangle 27"/>
          <p:cNvSpPr/>
          <p:nvPr/>
        </p:nvSpPr>
        <p:spPr>
          <a:xfrm>
            <a:off x="3753888" y="-23913"/>
            <a:ext cx="9726381" cy="707886"/>
          </a:xfrm>
          <a:prstGeom prst="rect">
            <a:avLst/>
          </a:prstGeom>
        </p:spPr>
        <p:txBody>
          <a:bodyPr wrap="none">
            <a:spAutoFit/>
          </a:bodyPr>
          <a:lstStyle/>
          <a:p>
            <a:r>
              <a:rPr lang="en-US" sz="4000" b="1" dirty="0">
                <a:solidFill>
                  <a:srgbClr val="7030A0"/>
                </a:solidFill>
                <a:latin typeface="Times New Roman" panose="02020603050405020304" pitchFamily="18" charset="0"/>
                <a:cs typeface="Times New Roman" panose="02020603050405020304" pitchFamily="18" charset="0"/>
              </a:rPr>
              <a:t>Flow Chart of Concrete Blocks Preparation</a:t>
            </a:r>
          </a:p>
        </p:txBody>
      </p:sp>
    </p:spTree>
    <p:extLst>
      <p:ext uri="{BB962C8B-B14F-4D97-AF65-F5344CB8AC3E}">
        <p14:creationId xmlns:p14="http://schemas.microsoft.com/office/powerpoint/2010/main" val="3740086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object 7"/>
          <p:cNvGrpSpPr/>
          <p:nvPr/>
        </p:nvGrpSpPr>
        <p:grpSpPr>
          <a:xfrm>
            <a:off x="10869600" y="2995756"/>
            <a:ext cx="381000" cy="758037"/>
            <a:chOff x="10946777" y="3113995"/>
            <a:chExt cx="381000" cy="1986914"/>
          </a:xfrm>
        </p:grpSpPr>
        <p:sp>
          <p:nvSpPr>
            <p:cNvPr id="96" name="object 8"/>
            <p:cNvSpPr/>
            <p:nvPr/>
          </p:nvSpPr>
          <p:spPr>
            <a:xfrm>
              <a:off x="11137630" y="3161620"/>
              <a:ext cx="26670" cy="1677670"/>
            </a:xfrm>
            <a:custGeom>
              <a:avLst/>
              <a:gdLst/>
              <a:ahLst/>
              <a:cxnLst/>
              <a:rect l="l" t="t" r="r" b="b"/>
              <a:pathLst>
                <a:path w="26670" h="1677670">
                  <a:moveTo>
                    <a:pt x="26075" y="0"/>
                  </a:moveTo>
                  <a:lnTo>
                    <a:pt x="0" y="1677116"/>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97" name="object 9"/>
            <p:cNvSpPr/>
            <p:nvPr/>
          </p:nvSpPr>
          <p:spPr>
            <a:xfrm>
              <a:off x="10994402" y="4860326"/>
              <a:ext cx="285750" cy="193040"/>
            </a:xfrm>
            <a:custGeom>
              <a:avLst/>
              <a:gdLst/>
              <a:ahLst/>
              <a:cxnLst/>
              <a:rect l="l" t="t" r="r" b="b"/>
              <a:pathLst>
                <a:path w="285750" h="193039">
                  <a:moveTo>
                    <a:pt x="0" y="0"/>
                  </a:moveTo>
                  <a:lnTo>
                    <a:pt x="285715" y="4442"/>
                  </a:lnTo>
                  <a:lnTo>
                    <a:pt x="139896" y="192698"/>
                  </a:lnTo>
                  <a:lnTo>
                    <a:pt x="0" y="0"/>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98" name="object 10"/>
            <p:cNvSpPr/>
            <p:nvPr/>
          </p:nvSpPr>
          <p:spPr>
            <a:xfrm>
              <a:off x="10994402" y="4860326"/>
              <a:ext cx="285750" cy="193040"/>
            </a:xfrm>
            <a:custGeom>
              <a:avLst/>
              <a:gdLst/>
              <a:ahLst/>
              <a:cxnLst/>
              <a:rect l="l" t="t" r="r" b="b"/>
              <a:pathLst>
                <a:path w="285750" h="193039">
                  <a:moveTo>
                    <a:pt x="285715" y="4442"/>
                  </a:moveTo>
                  <a:lnTo>
                    <a:pt x="139896" y="192698"/>
                  </a:lnTo>
                  <a:lnTo>
                    <a:pt x="0" y="0"/>
                  </a:lnTo>
                  <a:lnTo>
                    <a:pt x="285715" y="4442"/>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99" name="object 11"/>
          <p:cNvGrpSpPr/>
          <p:nvPr/>
        </p:nvGrpSpPr>
        <p:grpSpPr>
          <a:xfrm>
            <a:off x="16298753" y="3565014"/>
            <a:ext cx="381000" cy="1986914"/>
            <a:chOff x="16641653" y="4765164"/>
            <a:chExt cx="381000" cy="1986914"/>
          </a:xfrm>
        </p:grpSpPr>
        <p:sp>
          <p:nvSpPr>
            <p:cNvPr id="100" name="object 12"/>
            <p:cNvSpPr/>
            <p:nvPr/>
          </p:nvSpPr>
          <p:spPr>
            <a:xfrm>
              <a:off x="16832506" y="4812789"/>
              <a:ext cx="26670" cy="1677670"/>
            </a:xfrm>
            <a:custGeom>
              <a:avLst/>
              <a:gdLst/>
              <a:ahLst/>
              <a:cxnLst/>
              <a:rect l="l" t="t" r="r" b="b"/>
              <a:pathLst>
                <a:path w="26669" h="1677670">
                  <a:moveTo>
                    <a:pt x="26075" y="0"/>
                  </a:moveTo>
                  <a:lnTo>
                    <a:pt x="0" y="1677116"/>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01" name="object 13"/>
            <p:cNvSpPr/>
            <p:nvPr/>
          </p:nvSpPr>
          <p:spPr>
            <a:xfrm>
              <a:off x="16689278" y="6511495"/>
              <a:ext cx="285750" cy="193040"/>
            </a:xfrm>
            <a:custGeom>
              <a:avLst/>
              <a:gdLst/>
              <a:ahLst/>
              <a:cxnLst/>
              <a:rect l="l" t="t" r="r" b="b"/>
              <a:pathLst>
                <a:path w="285750" h="193040">
                  <a:moveTo>
                    <a:pt x="0" y="0"/>
                  </a:moveTo>
                  <a:lnTo>
                    <a:pt x="285715" y="4442"/>
                  </a:lnTo>
                  <a:lnTo>
                    <a:pt x="139896" y="192698"/>
                  </a:lnTo>
                  <a:lnTo>
                    <a:pt x="0" y="0"/>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02" name="object 14"/>
            <p:cNvSpPr/>
            <p:nvPr/>
          </p:nvSpPr>
          <p:spPr>
            <a:xfrm>
              <a:off x="16689278" y="6511495"/>
              <a:ext cx="285750" cy="193040"/>
            </a:xfrm>
            <a:custGeom>
              <a:avLst/>
              <a:gdLst/>
              <a:ahLst/>
              <a:cxnLst/>
              <a:rect l="l" t="t" r="r" b="b"/>
              <a:pathLst>
                <a:path w="285750" h="193040">
                  <a:moveTo>
                    <a:pt x="285715" y="4442"/>
                  </a:moveTo>
                  <a:lnTo>
                    <a:pt x="139896" y="192698"/>
                  </a:lnTo>
                  <a:lnTo>
                    <a:pt x="0" y="0"/>
                  </a:lnTo>
                  <a:lnTo>
                    <a:pt x="285715" y="4442"/>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03" name="object 15"/>
          <p:cNvGrpSpPr/>
          <p:nvPr/>
        </p:nvGrpSpPr>
        <p:grpSpPr>
          <a:xfrm>
            <a:off x="9290372" y="3748600"/>
            <a:ext cx="4180204" cy="381000"/>
            <a:chOff x="9633272" y="4948750"/>
            <a:chExt cx="4180204" cy="381000"/>
          </a:xfrm>
        </p:grpSpPr>
        <p:sp>
          <p:nvSpPr>
            <p:cNvPr id="104" name="object 16"/>
            <p:cNvSpPr/>
            <p:nvPr/>
          </p:nvSpPr>
          <p:spPr>
            <a:xfrm>
              <a:off x="9633272" y="5139250"/>
              <a:ext cx="3918585" cy="0"/>
            </a:xfrm>
            <a:custGeom>
              <a:avLst/>
              <a:gdLst/>
              <a:ahLst/>
              <a:cxnLst/>
              <a:rect l="l" t="t" r="r" b="b"/>
              <a:pathLst>
                <a:path w="3918584">
                  <a:moveTo>
                    <a:pt x="0" y="0"/>
                  </a:moveTo>
                  <a:lnTo>
                    <a:pt x="3918134"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05" name="object 17"/>
            <p:cNvSpPr/>
            <p:nvPr/>
          </p:nvSpPr>
          <p:spPr>
            <a:xfrm>
              <a:off x="13575219" y="4996375"/>
              <a:ext cx="190500" cy="285750"/>
            </a:xfrm>
            <a:custGeom>
              <a:avLst/>
              <a:gdLst/>
              <a:ahLst/>
              <a:cxnLst/>
              <a:rect l="l" t="t" r="r" b="b"/>
              <a:pathLst>
                <a:path w="190500" h="285750">
                  <a:moveTo>
                    <a:pt x="0" y="285749"/>
                  </a:moveTo>
                  <a:lnTo>
                    <a:pt x="0" y="0"/>
                  </a:lnTo>
                  <a:lnTo>
                    <a:pt x="190499" y="142874"/>
                  </a:lnTo>
                  <a:lnTo>
                    <a:pt x="0" y="285749"/>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06" name="object 18"/>
            <p:cNvSpPr/>
            <p:nvPr/>
          </p:nvSpPr>
          <p:spPr>
            <a:xfrm>
              <a:off x="13575219" y="4996375"/>
              <a:ext cx="190500" cy="285750"/>
            </a:xfrm>
            <a:custGeom>
              <a:avLst/>
              <a:gdLst/>
              <a:ahLst/>
              <a:cxnLst/>
              <a:rect l="l" t="t" r="r" b="b"/>
              <a:pathLst>
                <a:path w="190500" h="285750">
                  <a:moveTo>
                    <a:pt x="0" y="0"/>
                  </a:moveTo>
                  <a:lnTo>
                    <a:pt x="190499" y="142874"/>
                  </a:lnTo>
                  <a:lnTo>
                    <a:pt x="0" y="285749"/>
                  </a:lnTo>
                  <a:lnTo>
                    <a:pt x="0" y="0"/>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07" name="object 19"/>
          <p:cNvGrpSpPr/>
          <p:nvPr/>
        </p:nvGrpSpPr>
        <p:grpSpPr>
          <a:xfrm>
            <a:off x="10267803" y="6619820"/>
            <a:ext cx="1110615" cy="381000"/>
            <a:chOff x="10610703" y="7819970"/>
            <a:chExt cx="1110615" cy="381000"/>
          </a:xfrm>
        </p:grpSpPr>
        <p:sp>
          <p:nvSpPr>
            <p:cNvPr id="108" name="object 20"/>
            <p:cNvSpPr/>
            <p:nvPr/>
          </p:nvSpPr>
          <p:spPr>
            <a:xfrm>
              <a:off x="10872640" y="8010470"/>
              <a:ext cx="848360" cy="0"/>
            </a:xfrm>
            <a:custGeom>
              <a:avLst/>
              <a:gdLst/>
              <a:ahLst/>
              <a:cxnLst/>
              <a:rect l="l" t="t" r="r" b="b"/>
              <a:pathLst>
                <a:path w="848359">
                  <a:moveTo>
                    <a:pt x="848328" y="0"/>
                  </a:moveTo>
                  <a:lnTo>
                    <a:pt x="0"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09" name="object 21"/>
            <p:cNvSpPr/>
            <p:nvPr/>
          </p:nvSpPr>
          <p:spPr>
            <a:xfrm>
              <a:off x="10658328" y="7867595"/>
              <a:ext cx="190500" cy="285750"/>
            </a:xfrm>
            <a:custGeom>
              <a:avLst/>
              <a:gdLst/>
              <a:ahLst/>
              <a:cxnLst/>
              <a:rect l="l" t="t" r="r" b="b"/>
              <a:pathLst>
                <a:path w="190500" h="285750">
                  <a:moveTo>
                    <a:pt x="190499" y="0"/>
                  </a:moveTo>
                  <a:lnTo>
                    <a:pt x="190499" y="285749"/>
                  </a:lnTo>
                  <a:lnTo>
                    <a:pt x="0" y="142874"/>
                  </a:lnTo>
                  <a:lnTo>
                    <a:pt x="190499" y="0"/>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10" name="object 22"/>
            <p:cNvSpPr/>
            <p:nvPr/>
          </p:nvSpPr>
          <p:spPr>
            <a:xfrm>
              <a:off x="10658328" y="7867595"/>
              <a:ext cx="190500" cy="285750"/>
            </a:xfrm>
            <a:custGeom>
              <a:avLst/>
              <a:gdLst/>
              <a:ahLst/>
              <a:cxnLst/>
              <a:rect l="l" t="t" r="r" b="b"/>
              <a:pathLst>
                <a:path w="190500" h="285750">
                  <a:moveTo>
                    <a:pt x="190499" y="285749"/>
                  </a:moveTo>
                  <a:lnTo>
                    <a:pt x="0" y="142874"/>
                  </a:lnTo>
                  <a:lnTo>
                    <a:pt x="190499" y="0"/>
                  </a:lnTo>
                  <a:lnTo>
                    <a:pt x="190499" y="285749"/>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11" name="object 23"/>
          <p:cNvGrpSpPr/>
          <p:nvPr/>
        </p:nvGrpSpPr>
        <p:grpSpPr>
          <a:xfrm>
            <a:off x="6200765" y="6518104"/>
            <a:ext cx="1593850" cy="381000"/>
            <a:chOff x="6543665" y="7718254"/>
            <a:chExt cx="1593850" cy="381000"/>
          </a:xfrm>
        </p:grpSpPr>
        <p:sp>
          <p:nvSpPr>
            <p:cNvPr id="112" name="object 24"/>
            <p:cNvSpPr/>
            <p:nvPr/>
          </p:nvSpPr>
          <p:spPr>
            <a:xfrm>
              <a:off x="6805603" y="7908754"/>
              <a:ext cx="1331595" cy="0"/>
            </a:xfrm>
            <a:custGeom>
              <a:avLst/>
              <a:gdLst/>
              <a:ahLst/>
              <a:cxnLst/>
              <a:rect l="l" t="t" r="r" b="b"/>
              <a:pathLst>
                <a:path w="1331595">
                  <a:moveTo>
                    <a:pt x="1331421" y="0"/>
                  </a:moveTo>
                  <a:lnTo>
                    <a:pt x="0"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13" name="object 25"/>
            <p:cNvSpPr/>
            <p:nvPr/>
          </p:nvSpPr>
          <p:spPr>
            <a:xfrm>
              <a:off x="6591290" y="7765879"/>
              <a:ext cx="190500" cy="285750"/>
            </a:xfrm>
            <a:custGeom>
              <a:avLst/>
              <a:gdLst/>
              <a:ahLst/>
              <a:cxnLst/>
              <a:rect l="l" t="t" r="r" b="b"/>
              <a:pathLst>
                <a:path w="190500" h="285750">
                  <a:moveTo>
                    <a:pt x="190499" y="0"/>
                  </a:moveTo>
                  <a:lnTo>
                    <a:pt x="190499" y="285749"/>
                  </a:lnTo>
                  <a:lnTo>
                    <a:pt x="0" y="142874"/>
                  </a:lnTo>
                  <a:lnTo>
                    <a:pt x="190499" y="0"/>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14" name="object 26"/>
            <p:cNvSpPr/>
            <p:nvPr/>
          </p:nvSpPr>
          <p:spPr>
            <a:xfrm>
              <a:off x="6591290" y="7765879"/>
              <a:ext cx="190500" cy="285750"/>
            </a:xfrm>
            <a:custGeom>
              <a:avLst/>
              <a:gdLst/>
              <a:ahLst/>
              <a:cxnLst/>
              <a:rect l="l" t="t" r="r" b="b"/>
              <a:pathLst>
                <a:path w="190500" h="285750">
                  <a:moveTo>
                    <a:pt x="190499" y="285749"/>
                  </a:moveTo>
                  <a:lnTo>
                    <a:pt x="0" y="142874"/>
                  </a:lnTo>
                  <a:lnTo>
                    <a:pt x="190499" y="0"/>
                  </a:lnTo>
                  <a:lnTo>
                    <a:pt x="190499" y="285749"/>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15" name="object 27"/>
          <p:cNvGrpSpPr/>
          <p:nvPr/>
        </p:nvGrpSpPr>
        <p:grpSpPr>
          <a:xfrm>
            <a:off x="3315103" y="7374956"/>
            <a:ext cx="902969" cy="381000"/>
            <a:chOff x="3658003" y="8575106"/>
            <a:chExt cx="902969" cy="381000"/>
          </a:xfrm>
        </p:grpSpPr>
        <p:sp>
          <p:nvSpPr>
            <p:cNvPr id="116" name="object 28"/>
            <p:cNvSpPr/>
            <p:nvPr/>
          </p:nvSpPr>
          <p:spPr>
            <a:xfrm>
              <a:off x="3919940" y="8765606"/>
              <a:ext cx="640715" cy="0"/>
            </a:xfrm>
            <a:custGeom>
              <a:avLst/>
              <a:gdLst/>
              <a:ahLst/>
              <a:cxnLst/>
              <a:rect l="l" t="t" r="r" b="b"/>
              <a:pathLst>
                <a:path w="640714">
                  <a:moveTo>
                    <a:pt x="640565" y="0"/>
                  </a:moveTo>
                  <a:lnTo>
                    <a:pt x="0"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17" name="object 29"/>
            <p:cNvSpPr/>
            <p:nvPr/>
          </p:nvSpPr>
          <p:spPr>
            <a:xfrm>
              <a:off x="3705628" y="8622731"/>
              <a:ext cx="190500" cy="285750"/>
            </a:xfrm>
            <a:custGeom>
              <a:avLst/>
              <a:gdLst/>
              <a:ahLst/>
              <a:cxnLst/>
              <a:rect l="l" t="t" r="r" b="b"/>
              <a:pathLst>
                <a:path w="190500" h="285750">
                  <a:moveTo>
                    <a:pt x="190499" y="0"/>
                  </a:moveTo>
                  <a:lnTo>
                    <a:pt x="190499" y="285749"/>
                  </a:lnTo>
                  <a:lnTo>
                    <a:pt x="0" y="142874"/>
                  </a:lnTo>
                  <a:lnTo>
                    <a:pt x="190499" y="0"/>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18" name="object 30"/>
            <p:cNvSpPr/>
            <p:nvPr/>
          </p:nvSpPr>
          <p:spPr>
            <a:xfrm>
              <a:off x="3705628" y="8622731"/>
              <a:ext cx="190500" cy="285750"/>
            </a:xfrm>
            <a:custGeom>
              <a:avLst/>
              <a:gdLst/>
              <a:ahLst/>
              <a:cxnLst/>
              <a:rect l="l" t="t" r="r" b="b"/>
              <a:pathLst>
                <a:path w="190500" h="285750">
                  <a:moveTo>
                    <a:pt x="190499" y="285749"/>
                  </a:moveTo>
                  <a:lnTo>
                    <a:pt x="0" y="142874"/>
                  </a:lnTo>
                  <a:lnTo>
                    <a:pt x="190499" y="0"/>
                  </a:lnTo>
                  <a:lnTo>
                    <a:pt x="190499" y="285749"/>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19" name="object 31"/>
          <p:cNvGrpSpPr/>
          <p:nvPr/>
        </p:nvGrpSpPr>
        <p:grpSpPr>
          <a:xfrm>
            <a:off x="5532770" y="7595568"/>
            <a:ext cx="661670" cy="381000"/>
            <a:chOff x="5875670" y="8795718"/>
            <a:chExt cx="661670" cy="381000"/>
          </a:xfrm>
        </p:grpSpPr>
        <p:sp>
          <p:nvSpPr>
            <p:cNvPr id="120" name="object 32"/>
            <p:cNvSpPr/>
            <p:nvPr/>
          </p:nvSpPr>
          <p:spPr>
            <a:xfrm>
              <a:off x="6137607" y="8986218"/>
              <a:ext cx="400050" cy="0"/>
            </a:xfrm>
            <a:custGeom>
              <a:avLst/>
              <a:gdLst/>
              <a:ahLst/>
              <a:cxnLst/>
              <a:rect l="l" t="t" r="r" b="b"/>
              <a:pathLst>
                <a:path w="400050">
                  <a:moveTo>
                    <a:pt x="399640" y="0"/>
                  </a:moveTo>
                  <a:lnTo>
                    <a:pt x="0"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21" name="object 33"/>
            <p:cNvSpPr/>
            <p:nvPr/>
          </p:nvSpPr>
          <p:spPr>
            <a:xfrm>
              <a:off x="5923295" y="8843343"/>
              <a:ext cx="190500" cy="285750"/>
            </a:xfrm>
            <a:custGeom>
              <a:avLst/>
              <a:gdLst/>
              <a:ahLst/>
              <a:cxnLst/>
              <a:rect l="l" t="t" r="r" b="b"/>
              <a:pathLst>
                <a:path w="190500" h="285750">
                  <a:moveTo>
                    <a:pt x="190499" y="0"/>
                  </a:moveTo>
                  <a:lnTo>
                    <a:pt x="190499" y="285749"/>
                  </a:lnTo>
                  <a:lnTo>
                    <a:pt x="0" y="142874"/>
                  </a:lnTo>
                  <a:lnTo>
                    <a:pt x="190499" y="0"/>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22" name="object 34"/>
            <p:cNvSpPr/>
            <p:nvPr/>
          </p:nvSpPr>
          <p:spPr>
            <a:xfrm>
              <a:off x="5923295" y="8843343"/>
              <a:ext cx="190500" cy="285750"/>
            </a:xfrm>
            <a:custGeom>
              <a:avLst/>
              <a:gdLst/>
              <a:ahLst/>
              <a:cxnLst/>
              <a:rect l="l" t="t" r="r" b="b"/>
              <a:pathLst>
                <a:path w="190500" h="285750">
                  <a:moveTo>
                    <a:pt x="190499" y="285749"/>
                  </a:moveTo>
                  <a:lnTo>
                    <a:pt x="0" y="142874"/>
                  </a:lnTo>
                  <a:lnTo>
                    <a:pt x="190499" y="0"/>
                  </a:lnTo>
                  <a:lnTo>
                    <a:pt x="190499" y="285749"/>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23" name="object 35"/>
          <p:cNvGrpSpPr/>
          <p:nvPr/>
        </p:nvGrpSpPr>
        <p:grpSpPr>
          <a:xfrm>
            <a:off x="3323813" y="5119033"/>
            <a:ext cx="902969" cy="381000"/>
            <a:chOff x="3666713" y="6319183"/>
            <a:chExt cx="902969" cy="381000"/>
          </a:xfrm>
        </p:grpSpPr>
        <p:sp>
          <p:nvSpPr>
            <p:cNvPr id="124" name="object 36"/>
            <p:cNvSpPr/>
            <p:nvPr/>
          </p:nvSpPr>
          <p:spPr>
            <a:xfrm>
              <a:off x="3928650" y="6509683"/>
              <a:ext cx="640715" cy="0"/>
            </a:xfrm>
            <a:custGeom>
              <a:avLst/>
              <a:gdLst/>
              <a:ahLst/>
              <a:cxnLst/>
              <a:rect l="l" t="t" r="r" b="b"/>
              <a:pathLst>
                <a:path w="640714">
                  <a:moveTo>
                    <a:pt x="640565" y="0"/>
                  </a:moveTo>
                  <a:lnTo>
                    <a:pt x="0"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25" name="object 37"/>
            <p:cNvSpPr/>
            <p:nvPr/>
          </p:nvSpPr>
          <p:spPr>
            <a:xfrm>
              <a:off x="3714338" y="6366808"/>
              <a:ext cx="190500" cy="285750"/>
            </a:xfrm>
            <a:custGeom>
              <a:avLst/>
              <a:gdLst/>
              <a:ahLst/>
              <a:cxnLst/>
              <a:rect l="l" t="t" r="r" b="b"/>
              <a:pathLst>
                <a:path w="190500" h="285750">
                  <a:moveTo>
                    <a:pt x="190499" y="0"/>
                  </a:moveTo>
                  <a:lnTo>
                    <a:pt x="190499" y="285749"/>
                  </a:lnTo>
                  <a:lnTo>
                    <a:pt x="0" y="142874"/>
                  </a:lnTo>
                  <a:lnTo>
                    <a:pt x="190499" y="0"/>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26" name="object 38"/>
            <p:cNvSpPr/>
            <p:nvPr/>
          </p:nvSpPr>
          <p:spPr>
            <a:xfrm>
              <a:off x="3714338" y="6366808"/>
              <a:ext cx="190500" cy="285750"/>
            </a:xfrm>
            <a:custGeom>
              <a:avLst/>
              <a:gdLst/>
              <a:ahLst/>
              <a:cxnLst/>
              <a:rect l="l" t="t" r="r" b="b"/>
              <a:pathLst>
                <a:path w="190500" h="285750">
                  <a:moveTo>
                    <a:pt x="190499" y="285749"/>
                  </a:moveTo>
                  <a:lnTo>
                    <a:pt x="0" y="142874"/>
                  </a:lnTo>
                  <a:lnTo>
                    <a:pt x="190499" y="0"/>
                  </a:lnTo>
                  <a:lnTo>
                    <a:pt x="190499" y="285749"/>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27" name="object 39"/>
          <p:cNvGrpSpPr/>
          <p:nvPr/>
        </p:nvGrpSpPr>
        <p:grpSpPr>
          <a:xfrm>
            <a:off x="5523245" y="5311863"/>
            <a:ext cx="661670" cy="381000"/>
            <a:chOff x="5866145" y="6512013"/>
            <a:chExt cx="661670" cy="381000"/>
          </a:xfrm>
        </p:grpSpPr>
        <p:sp>
          <p:nvSpPr>
            <p:cNvPr id="128" name="object 40"/>
            <p:cNvSpPr/>
            <p:nvPr/>
          </p:nvSpPr>
          <p:spPr>
            <a:xfrm>
              <a:off x="6128082" y="6702513"/>
              <a:ext cx="400050" cy="0"/>
            </a:xfrm>
            <a:custGeom>
              <a:avLst/>
              <a:gdLst/>
              <a:ahLst/>
              <a:cxnLst/>
              <a:rect l="l" t="t" r="r" b="b"/>
              <a:pathLst>
                <a:path w="400050">
                  <a:moveTo>
                    <a:pt x="399640" y="0"/>
                  </a:moveTo>
                  <a:lnTo>
                    <a:pt x="0"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29" name="object 41"/>
            <p:cNvSpPr/>
            <p:nvPr/>
          </p:nvSpPr>
          <p:spPr>
            <a:xfrm>
              <a:off x="5913770" y="6559638"/>
              <a:ext cx="190500" cy="285750"/>
            </a:xfrm>
            <a:custGeom>
              <a:avLst/>
              <a:gdLst/>
              <a:ahLst/>
              <a:cxnLst/>
              <a:rect l="l" t="t" r="r" b="b"/>
              <a:pathLst>
                <a:path w="190500" h="285750">
                  <a:moveTo>
                    <a:pt x="190499" y="0"/>
                  </a:moveTo>
                  <a:lnTo>
                    <a:pt x="190499" y="285749"/>
                  </a:lnTo>
                  <a:lnTo>
                    <a:pt x="0" y="142874"/>
                  </a:lnTo>
                  <a:lnTo>
                    <a:pt x="190499" y="0"/>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30" name="object 42"/>
            <p:cNvSpPr/>
            <p:nvPr/>
          </p:nvSpPr>
          <p:spPr>
            <a:xfrm>
              <a:off x="5913770" y="6559638"/>
              <a:ext cx="190500" cy="285750"/>
            </a:xfrm>
            <a:custGeom>
              <a:avLst/>
              <a:gdLst/>
              <a:ahLst/>
              <a:cxnLst/>
              <a:rect l="l" t="t" r="r" b="b"/>
              <a:pathLst>
                <a:path w="190500" h="285750">
                  <a:moveTo>
                    <a:pt x="190499" y="285749"/>
                  </a:moveTo>
                  <a:lnTo>
                    <a:pt x="0" y="142874"/>
                  </a:lnTo>
                  <a:lnTo>
                    <a:pt x="190499" y="0"/>
                  </a:lnTo>
                  <a:lnTo>
                    <a:pt x="190499" y="285749"/>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31" name="object 43"/>
          <p:cNvGrpSpPr/>
          <p:nvPr/>
        </p:nvGrpSpPr>
        <p:grpSpPr>
          <a:xfrm>
            <a:off x="13864276" y="6598533"/>
            <a:ext cx="1110615" cy="381000"/>
            <a:chOff x="14207176" y="7798683"/>
            <a:chExt cx="1110615" cy="381000"/>
          </a:xfrm>
        </p:grpSpPr>
        <p:sp>
          <p:nvSpPr>
            <p:cNvPr id="132" name="object 44"/>
            <p:cNvSpPr/>
            <p:nvPr/>
          </p:nvSpPr>
          <p:spPr>
            <a:xfrm>
              <a:off x="14469113" y="7989183"/>
              <a:ext cx="848360" cy="0"/>
            </a:xfrm>
            <a:custGeom>
              <a:avLst/>
              <a:gdLst/>
              <a:ahLst/>
              <a:cxnLst/>
              <a:rect l="l" t="t" r="r" b="b"/>
              <a:pathLst>
                <a:path w="848359">
                  <a:moveTo>
                    <a:pt x="848328" y="0"/>
                  </a:moveTo>
                  <a:lnTo>
                    <a:pt x="0"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33" name="object 45"/>
            <p:cNvSpPr/>
            <p:nvPr/>
          </p:nvSpPr>
          <p:spPr>
            <a:xfrm>
              <a:off x="14254801" y="7846308"/>
              <a:ext cx="190500" cy="285750"/>
            </a:xfrm>
            <a:custGeom>
              <a:avLst/>
              <a:gdLst/>
              <a:ahLst/>
              <a:cxnLst/>
              <a:rect l="l" t="t" r="r" b="b"/>
              <a:pathLst>
                <a:path w="190500" h="285750">
                  <a:moveTo>
                    <a:pt x="190499" y="0"/>
                  </a:moveTo>
                  <a:lnTo>
                    <a:pt x="190499" y="285749"/>
                  </a:lnTo>
                  <a:lnTo>
                    <a:pt x="0" y="142874"/>
                  </a:lnTo>
                  <a:lnTo>
                    <a:pt x="190499" y="0"/>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34" name="object 46"/>
            <p:cNvSpPr/>
            <p:nvPr/>
          </p:nvSpPr>
          <p:spPr>
            <a:xfrm>
              <a:off x="14254801" y="7846308"/>
              <a:ext cx="190500" cy="285750"/>
            </a:xfrm>
            <a:custGeom>
              <a:avLst/>
              <a:gdLst/>
              <a:ahLst/>
              <a:cxnLst/>
              <a:rect l="l" t="t" r="r" b="b"/>
              <a:pathLst>
                <a:path w="190500" h="285750">
                  <a:moveTo>
                    <a:pt x="190499" y="285749"/>
                  </a:moveTo>
                  <a:lnTo>
                    <a:pt x="0" y="142874"/>
                  </a:lnTo>
                  <a:lnTo>
                    <a:pt x="190499" y="0"/>
                  </a:lnTo>
                  <a:lnTo>
                    <a:pt x="190499" y="285749"/>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35" name="object 53"/>
          <p:cNvGrpSpPr/>
          <p:nvPr/>
        </p:nvGrpSpPr>
        <p:grpSpPr>
          <a:xfrm>
            <a:off x="6194384" y="3435238"/>
            <a:ext cx="1089660" cy="381000"/>
            <a:chOff x="6537284" y="4635388"/>
            <a:chExt cx="1089660" cy="381000"/>
          </a:xfrm>
        </p:grpSpPr>
        <p:sp>
          <p:nvSpPr>
            <p:cNvPr id="136" name="object 54"/>
            <p:cNvSpPr/>
            <p:nvPr/>
          </p:nvSpPr>
          <p:spPr>
            <a:xfrm>
              <a:off x="6537284" y="4825888"/>
              <a:ext cx="827405" cy="0"/>
            </a:xfrm>
            <a:custGeom>
              <a:avLst/>
              <a:gdLst/>
              <a:ahLst/>
              <a:cxnLst/>
              <a:rect l="l" t="t" r="r" b="b"/>
              <a:pathLst>
                <a:path w="827404">
                  <a:moveTo>
                    <a:pt x="0" y="0"/>
                  </a:moveTo>
                  <a:lnTo>
                    <a:pt x="827143"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37" name="object 55"/>
            <p:cNvSpPr/>
            <p:nvPr/>
          </p:nvSpPr>
          <p:spPr>
            <a:xfrm>
              <a:off x="7388240" y="4683013"/>
              <a:ext cx="190500" cy="285750"/>
            </a:xfrm>
            <a:custGeom>
              <a:avLst/>
              <a:gdLst/>
              <a:ahLst/>
              <a:cxnLst/>
              <a:rect l="l" t="t" r="r" b="b"/>
              <a:pathLst>
                <a:path w="190500" h="285750">
                  <a:moveTo>
                    <a:pt x="0" y="285749"/>
                  </a:moveTo>
                  <a:lnTo>
                    <a:pt x="0" y="0"/>
                  </a:lnTo>
                  <a:lnTo>
                    <a:pt x="190499" y="142874"/>
                  </a:lnTo>
                  <a:lnTo>
                    <a:pt x="0" y="285749"/>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38" name="object 56"/>
            <p:cNvSpPr/>
            <p:nvPr/>
          </p:nvSpPr>
          <p:spPr>
            <a:xfrm>
              <a:off x="7388240" y="4683013"/>
              <a:ext cx="190500" cy="285750"/>
            </a:xfrm>
            <a:custGeom>
              <a:avLst/>
              <a:gdLst/>
              <a:ahLst/>
              <a:cxnLst/>
              <a:rect l="l" t="t" r="r" b="b"/>
              <a:pathLst>
                <a:path w="190500" h="285750">
                  <a:moveTo>
                    <a:pt x="0" y="0"/>
                  </a:moveTo>
                  <a:lnTo>
                    <a:pt x="190499" y="142874"/>
                  </a:lnTo>
                  <a:lnTo>
                    <a:pt x="0" y="285749"/>
                  </a:lnTo>
                  <a:lnTo>
                    <a:pt x="0" y="0"/>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39" name="object 57"/>
          <p:cNvGrpSpPr/>
          <p:nvPr/>
        </p:nvGrpSpPr>
        <p:grpSpPr>
          <a:xfrm>
            <a:off x="3515983" y="3634378"/>
            <a:ext cx="762635" cy="381000"/>
            <a:chOff x="3858883" y="4834528"/>
            <a:chExt cx="762635" cy="381000"/>
          </a:xfrm>
        </p:grpSpPr>
        <p:sp>
          <p:nvSpPr>
            <p:cNvPr id="140" name="object 58"/>
            <p:cNvSpPr/>
            <p:nvPr/>
          </p:nvSpPr>
          <p:spPr>
            <a:xfrm>
              <a:off x="3858883" y="5025028"/>
              <a:ext cx="500380" cy="0"/>
            </a:xfrm>
            <a:custGeom>
              <a:avLst/>
              <a:gdLst/>
              <a:ahLst/>
              <a:cxnLst/>
              <a:rect l="l" t="t" r="r" b="b"/>
              <a:pathLst>
                <a:path w="500379">
                  <a:moveTo>
                    <a:pt x="0" y="0"/>
                  </a:moveTo>
                  <a:lnTo>
                    <a:pt x="500352"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41" name="object 59"/>
            <p:cNvSpPr/>
            <p:nvPr/>
          </p:nvSpPr>
          <p:spPr>
            <a:xfrm>
              <a:off x="4383049" y="4882153"/>
              <a:ext cx="190500" cy="285750"/>
            </a:xfrm>
            <a:custGeom>
              <a:avLst/>
              <a:gdLst/>
              <a:ahLst/>
              <a:cxnLst/>
              <a:rect l="l" t="t" r="r" b="b"/>
              <a:pathLst>
                <a:path w="190500" h="285750">
                  <a:moveTo>
                    <a:pt x="0" y="285749"/>
                  </a:moveTo>
                  <a:lnTo>
                    <a:pt x="0" y="0"/>
                  </a:lnTo>
                  <a:lnTo>
                    <a:pt x="190499" y="142874"/>
                  </a:lnTo>
                  <a:lnTo>
                    <a:pt x="0" y="285749"/>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42" name="object 60"/>
            <p:cNvSpPr/>
            <p:nvPr/>
          </p:nvSpPr>
          <p:spPr>
            <a:xfrm>
              <a:off x="4383049" y="4882153"/>
              <a:ext cx="190500" cy="285750"/>
            </a:xfrm>
            <a:custGeom>
              <a:avLst/>
              <a:gdLst/>
              <a:ahLst/>
              <a:cxnLst/>
              <a:rect l="l" t="t" r="r" b="b"/>
              <a:pathLst>
                <a:path w="190500" h="285750">
                  <a:moveTo>
                    <a:pt x="0" y="0"/>
                  </a:moveTo>
                  <a:lnTo>
                    <a:pt x="190499" y="142874"/>
                  </a:lnTo>
                  <a:lnTo>
                    <a:pt x="0" y="285749"/>
                  </a:lnTo>
                  <a:lnTo>
                    <a:pt x="0" y="0"/>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43" name="object 61"/>
          <p:cNvGrpSpPr/>
          <p:nvPr/>
        </p:nvGrpSpPr>
        <p:grpSpPr>
          <a:xfrm>
            <a:off x="6194384" y="2045772"/>
            <a:ext cx="1089660" cy="381000"/>
            <a:chOff x="6537284" y="3245922"/>
            <a:chExt cx="1089660" cy="381000"/>
          </a:xfrm>
        </p:grpSpPr>
        <p:sp>
          <p:nvSpPr>
            <p:cNvPr id="144" name="object 62"/>
            <p:cNvSpPr/>
            <p:nvPr/>
          </p:nvSpPr>
          <p:spPr>
            <a:xfrm>
              <a:off x="6537284" y="3436422"/>
              <a:ext cx="827405" cy="0"/>
            </a:xfrm>
            <a:custGeom>
              <a:avLst/>
              <a:gdLst/>
              <a:ahLst/>
              <a:cxnLst/>
              <a:rect l="l" t="t" r="r" b="b"/>
              <a:pathLst>
                <a:path w="827404">
                  <a:moveTo>
                    <a:pt x="0" y="0"/>
                  </a:moveTo>
                  <a:lnTo>
                    <a:pt x="827143"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45" name="object 63"/>
            <p:cNvSpPr/>
            <p:nvPr/>
          </p:nvSpPr>
          <p:spPr>
            <a:xfrm>
              <a:off x="7388240" y="3293547"/>
              <a:ext cx="190500" cy="285750"/>
            </a:xfrm>
            <a:custGeom>
              <a:avLst/>
              <a:gdLst/>
              <a:ahLst/>
              <a:cxnLst/>
              <a:rect l="l" t="t" r="r" b="b"/>
              <a:pathLst>
                <a:path w="190500" h="285750">
                  <a:moveTo>
                    <a:pt x="0" y="285749"/>
                  </a:moveTo>
                  <a:lnTo>
                    <a:pt x="0" y="0"/>
                  </a:lnTo>
                  <a:lnTo>
                    <a:pt x="190499" y="142874"/>
                  </a:lnTo>
                  <a:lnTo>
                    <a:pt x="0" y="285749"/>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46" name="object 64"/>
            <p:cNvSpPr/>
            <p:nvPr/>
          </p:nvSpPr>
          <p:spPr>
            <a:xfrm>
              <a:off x="7388240" y="3293547"/>
              <a:ext cx="190500" cy="285750"/>
            </a:xfrm>
            <a:custGeom>
              <a:avLst/>
              <a:gdLst/>
              <a:ahLst/>
              <a:cxnLst/>
              <a:rect l="l" t="t" r="r" b="b"/>
              <a:pathLst>
                <a:path w="190500" h="285750">
                  <a:moveTo>
                    <a:pt x="0" y="0"/>
                  </a:moveTo>
                  <a:lnTo>
                    <a:pt x="190499" y="142874"/>
                  </a:lnTo>
                  <a:lnTo>
                    <a:pt x="0" y="285749"/>
                  </a:lnTo>
                  <a:lnTo>
                    <a:pt x="0" y="0"/>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47" name="object 65"/>
          <p:cNvGrpSpPr/>
          <p:nvPr/>
        </p:nvGrpSpPr>
        <p:grpSpPr>
          <a:xfrm>
            <a:off x="3515983" y="1834105"/>
            <a:ext cx="762635" cy="381000"/>
            <a:chOff x="3858883" y="3034255"/>
            <a:chExt cx="762635" cy="381000"/>
          </a:xfrm>
        </p:grpSpPr>
        <p:sp>
          <p:nvSpPr>
            <p:cNvPr id="148" name="object 66"/>
            <p:cNvSpPr/>
            <p:nvPr/>
          </p:nvSpPr>
          <p:spPr>
            <a:xfrm>
              <a:off x="3858883" y="3224755"/>
              <a:ext cx="500380" cy="0"/>
            </a:xfrm>
            <a:custGeom>
              <a:avLst/>
              <a:gdLst/>
              <a:ahLst/>
              <a:cxnLst/>
              <a:rect l="l" t="t" r="r" b="b"/>
              <a:pathLst>
                <a:path w="500379">
                  <a:moveTo>
                    <a:pt x="0" y="0"/>
                  </a:moveTo>
                  <a:lnTo>
                    <a:pt x="500352"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49" name="object 67"/>
            <p:cNvSpPr/>
            <p:nvPr/>
          </p:nvSpPr>
          <p:spPr>
            <a:xfrm>
              <a:off x="4383049" y="3081880"/>
              <a:ext cx="190500" cy="285750"/>
            </a:xfrm>
            <a:custGeom>
              <a:avLst/>
              <a:gdLst/>
              <a:ahLst/>
              <a:cxnLst/>
              <a:rect l="l" t="t" r="r" b="b"/>
              <a:pathLst>
                <a:path w="190500" h="285750">
                  <a:moveTo>
                    <a:pt x="0" y="285749"/>
                  </a:moveTo>
                  <a:lnTo>
                    <a:pt x="0" y="0"/>
                  </a:lnTo>
                  <a:lnTo>
                    <a:pt x="190499" y="142874"/>
                  </a:lnTo>
                  <a:lnTo>
                    <a:pt x="0" y="285749"/>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50" name="object 68"/>
            <p:cNvSpPr/>
            <p:nvPr/>
          </p:nvSpPr>
          <p:spPr>
            <a:xfrm>
              <a:off x="4383049" y="3081880"/>
              <a:ext cx="190500" cy="285750"/>
            </a:xfrm>
            <a:custGeom>
              <a:avLst/>
              <a:gdLst/>
              <a:ahLst/>
              <a:cxnLst/>
              <a:rect l="l" t="t" r="r" b="b"/>
              <a:pathLst>
                <a:path w="190500" h="285750">
                  <a:moveTo>
                    <a:pt x="0" y="0"/>
                  </a:moveTo>
                  <a:lnTo>
                    <a:pt x="190499" y="142874"/>
                  </a:lnTo>
                  <a:lnTo>
                    <a:pt x="0" y="285749"/>
                  </a:lnTo>
                  <a:lnTo>
                    <a:pt x="0" y="0"/>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grpSp>
        <p:nvGrpSpPr>
          <p:cNvPr id="151" name="object 69"/>
          <p:cNvGrpSpPr/>
          <p:nvPr/>
        </p:nvGrpSpPr>
        <p:grpSpPr>
          <a:xfrm>
            <a:off x="2405129" y="2724228"/>
            <a:ext cx="1089660" cy="381000"/>
            <a:chOff x="2748029" y="3924378"/>
            <a:chExt cx="1089660" cy="381000"/>
          </a:xfrm>
        </p:grpSpPr>
        <p:sp>
          <p:nvSpPr>
            <p:cNvPr id="152" name="object 70"/>
            <p:cNvSpPr/>
            <p:nvPr/>
          </p:nvSpPr>
          <p:spPr>
            <a:xfrm>
              <a:off x="2748029" y="4114878"/>
              <a:ext cx="827405" cy="0"/>
            </a:xfrm>
            <a:custGeom>
              <a:avLst/>
              <a:gdLst/>
              <a:ahLst/>
              <a:cxnLst/>
              <a:rect l="l" t="t" r="r" b="b"/>
              <a:pathLst>
                <a:path w="827404">
                  <a:moveTo>
                    <a:pt x="0" y="0"/>
                  </a:moveTo>
                  <a:lnTo>
                    <a:pt x="827143"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53" name="object 71"/>
            <p:cNvSpPr/>
            <p:nvPr/>
          </p:nvSpPr>
          <p:spPr>
            <a:xfrm>
              <a:off x="3598985" y="3972003"/>
              <a:ext cx="190500" cy="285750"/>
            </a:xfrm>
            <a:custGeom>
              <a:avLst/>
              <a:gdLst/>
              <a:ahLst/>
              <a:cxnLst/>
              <a:rect l="l" t="t" r="r" b="b"/>
              <a:pathLst>
                <a:path w="190500" h="285750">
                  <a:moveTo>
                    <a:pt x="0" y="285749"/>
                  </a:moveTo>
                  <a:lnTo>
                    <a:pt x="0" y="0"/>
                  </a:lnTo>
                  <a:lnTo>
                    <a:pt x="190499" y="142874"/>
                  </a:lnTo>
                  <a:lnTo>
                    <a:pt x="0" y="285749"/>
                  </a:lnTo>
                  <a:close/>
                </a:path>
              </a:pathLst>
            </a:custGeom>
            <a:solidFill>
              <a:srgbClr val="EC1B24"/>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54" name="object 72"/>
            <p:cNvSpPr/>
            <p:nvPr/>
          </p:nvSpPr>
          <p:spPr>
            <a:xfrm>
              <a:off x="3598985" y="3972003"/>
              <a:ext cx="190500" cy="285750"/>
            </a:xfrm>
            <a:custGeom>
              <a:avLst/>
              <a:gdLst/>
              <a:ahLst/>
              <a:cxnLst/>
              <a:rect l="l" t="t" r="r" b="b"/>
              <a:pathLst>
                <a:path w="190500" h="285750">
                  <a:moveTo>
                    <a:pt x="0" y="0"/>
                  </a:moveTo>
                  <a:lnTo>
                    <a:pt x="190499" y="142874"/>
                  </a:lnTo>
                  <a:lnTo>
                    <a:pt x="0" y="285749"/>
                  </a:lnTo>
                  <a:lnTo>
                    <a:pt x="0" y="0"/>
                  </a:lnTo>
                  <a:close/>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sp>
        <p:nvSpPr>
          <p:cNvPr id="155" name="object 83"/>
          <p:cNvSpPr/>
          <p:nvPr/>
        </p:nvSpPr>
        <p:spPr>
          <a:xfrm>
            <a:off x="6147634" y="5457049"/>
            <a:ext cx="0" cy="2303145"/>
          </a:xfrm>
          <a:custGeom>
            <a:avLst/>
            <a:gdLst/>
            <a:ahLst/>
            <a:cxnLst/>
            <a:rect l="l" t="t" r="r" b="b"/>
            <a:pathLst>
              <a:path h="2303145">
                <a:moveTo>
                  <a:pt x="0" y="2302813"/>
                </a:moveTo>
                <a:lnTo>
                  <a:pt x="0"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56" name="object 84"/>
          <p:cNvSpPr/>
          <p:nvPr/>
        </p:nvSpPr>
        <p:spPr>
          <a:xfrm>
            <a:off x="3556846" y="1976956"/>
            <a:ext cx="0" cy="1886585"/>
          </a:xfrm>
          <a:custGeom>
            <a:avLst/>
            <a:gdLst/>
            <a:ahLst/>
            <a:cxnLst/>
            <a:rect l="l" t="t" r="r" b="b"/>
            <a:pathLst>
              <a:path h="1886585">
                <a:moveTo>
                  <a:pt x="0" y="1885997"/>
                </a:moveTo>
                <a:lnTo>
                  <a:pt x="0" y="0"/>
                </a:lnTo>
              </a:path>
            </a:pathLst>
          </a:custGeom>
          <a:ln w="9524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nvGrpSpPr>
          <p:cNvPr id="157" name="object 87"/>
          <p:cNvGrpSpPr/>
          <p:nvPr/>
        </p:nvGrpSpPr>
        <p:grpSpPr>
          <a:xfrm>
            <a:off x="1199689" y="2087231"/>
            <a:ext cx="1714500" cy="1655445"/>
            <a:chOff x="1542589" y="3287381"/>
            <a:chExt cx="1714500" cy="1655445"/>
          </a:xfrm>
        </p:grpSpPr>
        <p:sp>
          <p:nvSpPr>
            <p:cNvPr id="158" name="object 88"/>
            <p:cNvSpPr/>
            <p:nvPr/>
          </p:nvSpPr>
          <p:spPr>
            <a:xfrm>
              <a:off x="1580677" y="3325470"/>
              <a:ext cx="1640839" cy="1579245"/>
            </a:xfrm>
            <a:custGeom>
              <a:avLst/>
              <a:gdLst/>
              <a:ahLst/>
              <a:cxnLst/>
              <a:rect l="l" t="t" r="r" b="b"/>
              <a:pathLst>
                <a:path w="1640839" h="1579245">
                  <a:moveTo>
                    <a:pt x="820601" y="1578817"/>
                  </a:moveTo>
                  <a:lnTo>
                    <a:pt x="0" y="789408"/>
                  </a:lnTo>
                  <a:lnTo>
                    <a:pt x="820601" y="0"/>
                  </a:lnTo>
                  <a:lnTo>
                    <a:pt x="1640490" y="788723"/>
                  </a:lnTo>
                  <a:lnTo>
                    <a:pt x="1640490" y="790094"/>
                  </a:lnTo>
                  <a:lnTo>
                    <a:pt x="820601" y="1578817"/>
                  </a:lnTo>
                  <a:close/>
                </a:path>
              </a:pathLst>
            </a:custGeom>
            <a:solidFill>
              <a:srgbClr val="583C8F"/>
            </a:solidFill>
          </p:spPr>
          <p:txBody>
            <a:bodyPr wrap="square" lIns="0" tIns="0" rIns="0" bIns="0" rtlCol="0"/>
            <a:lstStyle/>
            <a:p>
              <a:endParaRPr sz="2800">
                <a:latin typeface="Kalpurush" panose="02000600000000000000" pitchFamily="2" charset="0"/>
                <a:cs typeface="Kalpurush" panose="02000600000000000000" pitchFamily="2" charset="0"/>
              </a:endParaRPr>
            </a:p>
          </p:txBody>
        </p:sp>
        <p:sp>
          <p:nvSpPr>
            <p:cNvPr id="159" name="object 89"/>
            <p:cNvSpPr/>
            <p:nvPr/>
          </p:nvSpPr>
          <p:spPr>
            <a:xfrm>
              <a:off x="1580689" y="3325481"/>
              <a:ext cx="1638300" cy="1579245"/>
            </a:xfrm>
            <a:custGeom>
              <a:avLst/>
              <a:gdLst/>
              <a:ahLst/>
              <a:cxnLst/>
              <a:rect l="l" t="t" r="r" b="b"/>
              <a:pathLst>
                <a:path w="1638300" h="1579245">
                  <a:moveTo>
                    <a:pt x="1638238" y="792139"/>
                  </a:moveTo>
                  <a:lnTo>
                    <a:pt x="820539" y="1578758"/>
                  </a:lnTo>
                  <a:lnTo>
                    <a:pt x="0" y="789385"/>
                  </a:lnTo>
                  <a:lnTo>
                    <a:pt x="820551" y="0"/>
                  </a:lnTo>
                  <a:lnTo>
                    <a:pt x="1638263" y="786629"/>
                  </a:lnTo>
                </a:path>
              </a:pathLst>
            </a:custGeom>
            <a:ln w="76199">
              <a:solidFill>
                <a:srgbClr val="EC1B24"/>
              </a:solidFill>
            </a:ln>
          </p:spPr>
          <p:txBody>
            <a:bodyPr wrap="square" lIns="0" tIns="0" rIns="0" bIns="0" rtlCol="0"/>
            <a:lstStyle/>
            <a:p>
              <a:endParaRPr sz="2800">
                <a:latin typeface="Kalpurush" panose="02000600000000000000" pitchFamily="2" charset="0"/>
                <a:cs typeface="Kalpurush" panose="02000600000000000000" pitchFamily="2" charset="0"/>
              </a:endParaRPr>
            </a:p>
          </p:txBody>
        </p:sp>
      </p:grpSp>
      <p:sp>
        <p:nvSpPr>
          <p:cNvPr id="160" name="object 90"/>
          <p:cNvSpPr txBox="1"/>
          <p:nvPr/>
        </p:nvSpPr>
        <p:spPr>
          <a:xfrm>
            <a:off x="1596552" y="2728601"/>
            <a:ext cx="923925" cy="320601"/>
          </a:xfrm>
          <a:prstGeom prst="rect">
            <a:avLst/>
          </a:prstGeom>
        </p:spPr>
        <p:txBody>
          <a:bodyPr vert="horz" wrap="square" lIns="0" tIns="12700" rIns="0" bIns="0" rtlCol="0">
            <a:spAutoFit/>
          </a:bodyPr>
          <a:lstStyle/>
          <a:p>
            <a:pPr marL="12700">
              <a:lnSpc>
                <a:spcPct val="100000"/>
              </a:lnSpc>
              <a:spcBef>
                <a:spcPts val="100"/>
              </a:spcBef>
            </a:pPr>
            <a:r>
              <a:rPr sz="2000" spc="150" dirty="0">
                <a:solidFill>
                  <a:srgbClr val="FFFFFF"/>
                </a:solidFill>
                <a:latin typeface="Kalpurush" panose="02000600000000000000" pitchFamily="2" charset="0"/>
                <a:cs typeface="Kalpurush" panose="02000600000000000000" pitchFamily="2" charset="0"/>
              </a:rPr>
              <a:t>START</a:t>
            </a:r>
            <a:endParaRPr sz="2000">
              <a:latin typeface="Kalpurush" panose="02000600000000000000" pitchFamily="2" charset="0"/>
              <a:cs typeface="Kalpurush" panose="02000600000000000000" pitchFamily="2" charset="0"/>
            </a:endParaRPr>
          </a:p>
        </p:txBody>
      </p:sp>
      <p:sp>
        <p:nvSpPr>
          <p:cNvPr id="162" name="object 96"/>
          <p:cNvSpPr txBox="1"/>
          <p:nvPr/>
        </p:nvSpPr>
        <p:spPr>
          <a:xfrm>
            <a:off x="9747005" y="3142722"/>
            <a:ext cx="979169" cy="228909"/>
          </a:xfrm>
          <a:prstGeom prst="rect">
            <a:avLst/>
          </a:prstGeom>
        </p:spPr>
        <p:txBody>
          <a:bodyPr vert="horz" wrap="square" lIns="0" tIns="13335" rIns="0" bIns="0" rtlCol="0">
            <a:spAutoFit/>
          </a:bodyPr>
          <a:lstStyle/>
          <a:p>
            <a:pPr marL="12700">
              <a:lnSpc>
                <a:spcPct val="100000"/>
              </a:lnSpc>
              <a:spcBef>
                <a:spcPts val="105"/>
              </a:spcBef>
            </a:pPr>
            <a:r>
              <a:rPr lang="en-US" sz="1400" spc="-90" dirty="0">
                <a:solidFill>
                  <a:srgbClr val="004AAC"/>
                </a:solidFill>
                <a:latin typeface="Kalpurush" panose="02000600000000000000" pitchFamily="2" charset="0"/>
                <a:cs typeface="Kalpurush" panose="02000600000000000000" pitchFamily="2" charset="0"/>
              </a:rPr>
              <a:t>P</a:t>
            </a:r>
            <a:r>
              <a:rPr sz="1400" spc="-90" dirty="0">
                <a:solidFill>
                  <a:srgbClr val="004AAC"/>
                </a:solidFill>
                <a:latin typeface="Kalpurush" panose="02000600000000000000" pitchFamily="2" charset="0"/>
                <a:cs typeface="Kalpurush" panose="02000600000000000000" pitchFamily="2" charset="0"/>
              </a:rPr>
              <a:t>PC</a:t>
            </a:r>
            <a:r>
              <a:rPr sz="1400" spc="-105" dirty="0">
                <a:solidFill>
                  <a:srgbClr val="004AAC"/>
                </a:solidFill>
                <a:latin typeface="Kalpurush" panose="02000600000000000000" pitchFamily="2" charset="0"/>
                <a:cs typeface="Kalpurush" panose="02000600000000000000" pitchFamily="2" charset="0"/>
              </a:rPr>
              <a:t> </a:t>
            </a:r>
            <a:r>
              <a:rPr sz="1400" spc="-65" dirty="0">
                <a:solidFill>
                  <a:srgbClr val="004AAC"/>
                </a:solidFill>
                <a:latin typeface="Kalpurush" panose="02000600000000000000" pitchFamily="2" charset="0"/>
                <a:cs typeface="Kalpurush" panose="02000600000000000000" pitchFamily="2" charset="0"/>
              </a:rPr>
              <a:t>Cement</a:t>
            </a:r>
            <a:endParaRPr sz="1400" dirty="0">
              <a:latin typeface="Kalpurush" panose="02000600000000000000" pitchFamily="2" charset="0"/>
              <a:cs typeface="Kalpurush" panose="02000600000000000000" pitchFamily="2" charset="0"/>
            </a:endParaRPr>
          </a:p>
        </p:txBody>
      </p:sp>
      <p:sp>
        <p:nvSpPr>
          <p:cNvPr id="163" name="object 98"/>
          <p:cNvSpPr txBox="1"/>
          <p:nvPr/>
        </p:nvSpPr>
        <p:spPr>
          <a:xfrm>
            <a:off x="7434438" y="3839041"/>
            <a:ext cx="1728270" cy="259045"/>
          </a:xfrm>
          <a:prstGeom prst="rect">
            <a:avLst/>
          </a:prstGeom>
        </p:spPr>
        <p:txBody>
          <a:bodyPr vert="horz" wrap="square" lIns="0" tIns="12700" rIns="0" bIns="0" rtlCol="0">
            <a:spAutoFit/>
          </a:bodyPr>
          <a:lstStyle/>
          <a:p>
            <a:pPr marL="12700">
              <a:lnSpc>
                <a:spcPct val="100000"/>
              </a:lnSpc>
              <a:spcBef>
                <a:spcPts val="100"/>
              </a:spcBef>
            </a:pPr>
            <a:r>
              <a:rPr lang="en-US" sz="1600" b="1" spc="-130" dirty="0">
                <a:solidFill>
                  <a:srgbClr val="004AAC"/>
                </a:solidFill>
                <a:latin typeface="Kalpurush" panose="02000600000000000000" pitchFamily="2" charset="0"/>
                <a:cs typeface="Kalpurush" panose="02000600000000000000" pitchFamily="2" charset="0"/>
              </a:rPr>
              <a:t>Sand &amp; GSD</a:t>
            </a:r>
            <a:r>
              <a:rPr sz="1600" b="1" spc="-85" dirty="0">
                <a:solidFill>
                  <a:srgbClr val="004AAC"/>
                </a:solidFill>
                <a:latin typeface="Kalpurush" panose="02000600000000000000" pitchFamily="2" charset="0"/>
                <a:cs typeface="Kalpurush" panose="02000600000000000000" pitchFamily="2" charset="0"/>
              </a:rPr>
              <a:t> </a:t>
            </a:r>
            <a:r>
              <a:rPr sz="1600" b="1" spc="-80" dirty="0">
                <a:solidFill>
                  <a:srgbClr val="004AAC"/>
                </a:solidFill>
                <a:latin typeface="Kalpurush" panose="02000600000000000000" pitchFamily="2" charset="0"/>
                <a:cs typeface="Kalpurush" panose="02000600000000000000" pitchFamily="2" charset="0"/>
              </a:rPr>
              <a:t>Mixing</a:t>
            </a:r>
            <a:endParaRPr sz="1600" b="1" dirty="0">
              <a:latin typeface="Kalpurush" panose="02000600000000000000" pitchFamily="2" charset="0"/>
              <a:cs typeface="Kalpurush" panose="02000600000000000000" pitchFamily="2" charset="0"/>
            </a:endParaRPr>
          </a:p>
        </p:txBody>
      </p:sp>
      <p:sp>
        <p:nvSpPr>
          <p:cNvPr id="164" name="object 99"/>
          <p:cNvSpPr txBox="1"/>
          <p:nvPr/>
        </p:nvSpPr>
        <p:spPr>
          <a:xfrm>
            <a:off x="13802231" y="4381106"/>
            <a:ext cx="2344420" cy="259045"/>
          </a:xfrm>
          <a:prstGeom prst="rect">
            <a:avLst/>
          </a:prstGeom>
        </p:spPr>
        <p:txBody>
          <a:bodyPr vert="horz" wrap="square" lIns="0" tIns="12700" rIns="0" bIns="0" rtlCol="0">
            <a:spAutoFit/>
          </a:bodyPr>
          <a:lstStyle/>
          <a:p>
            <a:pPr marL="12700">
              <a:lnSpc>
                <a:spcPct val="100000"/>
              </a:lnSpc>
              <a:spcBef>
                <a:spcPts val="100"/>
              </a:spcBef>
            </a:pPr>
            <a:r>
              <a:rPr sz="1600" spc="-130" dirty="0">
                <a:solidFill>
                  <a:srgbClr val="004AAC"/>
                </a:solidFill>
                <a:latin typeface="Kalpurush" panose="02000600000000000000" pitchFamily="2" charset="0"/>
                <a:cs typeface="Kalpurush" panose="02000600000000000000" pitchFamily="2" charset="0"/>
              </a:rPr>
              <a:t>Aggregate</a:t>
            </a:r>
            <a:r>
              <a:rPr sz="1600" spc="-140" dirty="0">
                <a:solidFill>
                  <a:srgbClr val="004AAC"/>
                </a:solidFill>
                <a:latin typeface="Kalpurush" panose="02000600000000000000" pitchFamily="2" charset="0"/>
                <a:cs typeface="Kalpurush" panose="02000600000000000000" pitchFamily="2" charset="0"/>
              </a:rPr>
              <a:t> </a:t>
            </a:r>
            <a:r>
              <a:rPr sz="1600" spc="-325" dirty="0">
                <a:solidFill>
                  <a:srgbClr val="004AAC"/>
                </a:solidFill>
                <a:latin typeface="Kalpurush" panose="02000600000000000000" pitchFamily="2" charset="0"/>
                <a:cs typeface="Kalpurush" panose="02000600000000000000" pitchFamily="2" charset="0"/>
              </a:rPr>
              <a:t>&amp;</a:t>
            </a:r>
            <a:r>
              <a:rPr sz="1600" spc="-140" dirty="0">
                <a:solidFill>
                  <a:srgbClr val="004AAC"/>
                </a:solidFill>
                <a:latin typeface="Kalpurush" panose="02000600000000000000" pitchFamily="2" charset="0"/>
                <a:cs typeface="Kalpurush" panose="02000600000000000000" pitchFamily="2" charset="0"/>
              </a:rPr>
              <a:t> </a:t>
            </a:r>
            <a:r>
              <a:rPr sz="1600" spc="-45" dirty="0">
                <a:solidFill>
                  <a:srgbClr val="004AAC"/>
                </a:solidFill>
                <a:latin typeface="Kalpurush" panose="02000600000000000000" pitchFamily="2" charset="0"/>
                <a:cs typeface="Kalpurush" panose="02000600000000000000" pitchFamily="2" charset="0"/>
              </a:rPr>
              <a:t>Binder</a:t>
            </a:r>
            <a:r>
              <a:rPr sz="1600" spc="55" dirty="0">
                <a:solidFill>
                  <a:srgbClr val="004AAC"/>
                </a:solidFill>
                <a:latin typeface="Kalpurush" panose="02000600000000000000" pitchFamily="2" charset="0"/>
                <a:cs typeface="Kalpurush" panose="02000600000000000000" pitchFamily="2" charset="0"/>
              </a:rPr>
              <a:t> </a:t>
            </a:r>
            <a:r>
              <a:rPr sz="1600" spc="-65" dirty="0">
                <a:solidFill>
                  <a:srgbClr val="004AAC"/>
                </a:solidFill>
                <a:latin typeface="Kalpurush" panose="02000600000000000000" pitchFamily="2" charset="0"/>
                <a:cs typeface="Kalpurush" panose="02000600000000000000" pitchFamily="2" charset="0"/>
              </a:rPr>
              <a:t>Mixing</a:t>
            </a:r>
            <a:endParaRPr sz="1600">
              <a:latin typeface="Kalpurush" panose="02000600000000000000" pitchFamily="2" charset="0"/>
              <a:cs typeface="Kalpurush" panose="02000600000000000000" pitchFamily="2" charset="0"/>
            </a:endParaRPr>
          </a:p>
        </p:txBody>
      </p:sp>
      <p:sp>
        <p:nvSpPr>
          <p:cNvPr id="165" name="object 100"/>
          <p:cNvSpPr txBox="1"/>
          <p:nvPr/>
        </p:nvSpPr>
        <p:spPr>
          <a:xfrm>
            <a:off x="15467268" y="7942365"/>
            <a:ext cx="1160145" cy="259045"/>
          </a:xfrm>
          <a:prstGeom prst="rect">
            <a:avLst/>
          </a:prstGeom>
        </p:spPr>
        <p:txBody>
          <a:bodyPr vert="horz" wrap="square" lIns="0" tIns="12700" rIns="0" bIns="0" rtlCol="0">
            <a:spAutoFit/>
          </a:bodyPr>
          <a:lstStyle/>
          <a:p>
            <a:pPr marL="12700">
              <a:lnSpc>
                <a:spcPct val="100000"/>
              </a:lnSpc>
              <a:spcBef>
                <a:spcPts val="100"/>
              </a:spcBef>
            </a:pPr>
            <a:r>
              <a:rPr sz="1600" spc="-80" dirty="0">
                <a:solidFill>
                  <a:srgbClr val="004AAC"/>
                </a:solidFill>
                <a:latin typeface="Kalpurush" panose="02000600000000000000" pitchFamily="2" charset="0"/>
                <a:cs typeface="Kalpurush" panose="02000600000000000000" pitchFamily="2" charset="0"/>
              </a:rPr>
              <a:t>Added</a:t>
            </a:r>
            <a:r>
              <a:rPr sz="1600" spc="-114" dirty="0">
                <a:solidFill>
                  <a:srgbClr val="004AAC"/>
                </a:solidFill>
                <a:latin typeface="Kalpurush" panose="02000600000000000000" pitchFamily="2" charset="0"/>
                <a:cs typeface="Kalpurush" panose="02000600000000000000" pitchFamily="2" charset="0"/>
              </a:rPr>
              <a:t> </a:t>
            </a:r>
            <a:r>
              <a:rPr sz="1600" spc="-75" dirty="0">
                <a:solidFill>
                  <a:srgbClr val="004AAC"/>
                </a:solidFill>
                <a:latin typeface="Kalpurush" panose="02000600000000000000" pitchFamily="2" charset="0"/>
                <a:cs typeface="Kalpurush" panose="02000600000000000000" pitchFamily="2" charset="0"/>
              </a:rPr>
              <a:t>Water</a:t>
            </a:r>
            <a:endParaRPr sz="1600">
              <a:latin typeface="Kalpurush" panose="02000600000000000000" pitchFamily="2" charset="0"/>
              <a:cs typeface="Kalpurush" panose="02000600000000000000" pitchFamily="2" charset="0"/>
            </a:endParaRPr>
          </a:p>
        </p:txBody>
      </p:sp>
      <p:sp>
        <p:nvSpPr>
          <p:cNvPr id="166" name="object 101"/>
          <p:cNvSpPr txBox="1"/>
          <p:nvPr/>
        </p:nvSpPr>
        <p:spPr>
          <a:xfrm>
            <a:off x="11409783" y="8163619"/>
            <a:ext cx="2366533" cy="259045"/>
          </a:xfrm>
          <a:prstGeom prst="rect">
            <a:avLst/>
          </a:prstGeom>
        </p:spPr>
        <p:txBody>
          <a:bodyPr vert="horz" wrap="square" lIns="0" tIns="12700" rIns="0" bIns="0" rtlCol="0">
            <a:spAutoFit/>
          </a:bodyPr>
          <a:lstStyle/>
          <a:p>
            <a:pPr marL="12700">
              <a:lnSpc>
                <a:spcPct val="100000"/>
              </a:lnSpc>
              <a:spcBef>
                <a:spcPts val="100"/>
              </a:spcBef>
            </a:pPr>
            <a:r>
              <a:rPr lang="en-US" sz="1600" spc="-100" dirty="0">
                <a:solidFill>
                  <a:srgbClr val="004AAC"/>
                </a:solidFill>
                <a:latin typeface="Kalpurush" panose="02000600000000000000" pitchFamily="2" charset="0"/>
                <a:cs typeface="Kalpurush" panose="02000600000000000000" pitchFamily="2" charset="0"/>
              </a:rPr>
              <a:t>Mixture to Conveyor Belt </a:t>
            </a:r>
            <a:endParaRPr sz="1600" dirty="0">
              <a:latin typeface="Kalpurush" panose="02000600000000000000" pitchFamily="2" charset="0"/>
              <a:cs typeface="Kalpurush" panose="02000600000000000000" pitchFamily="2" charset="0"/>
            </a:endParaRPr>
          </a:p>
        </p:txBody>
      </p:sp>
      <p:sp>
        <p:nvSpPr>
          <p:cNvPr id="167" name="object 102"/>
          <p:cNvSpPr txBox="1"/>
          <p:nvPr/>
        </p:nvSpPr>
        <p:spPr>
          <a:xfrm>
            <a:off x="7794298" y="7963531"/>
            <a:ext cx="2014253" cy="259045"/>
          </a:xfrm>
          <a:prstGeom prst="rect">
            <a:avLst/>
          </a:prstGeom>
        </p:spPr>
        <p:txBody>
          <a:bodyPr vert="horz" wrap="square" lIns="0" tIns="12700" rIns="0" bIns="0" rtlCol="0">
            <a:spAutoFit/>
          </a:bodyPr>
          <a:lstStyle/>
          <a:p>
            <a:pPr marL="12700">
              <a:lnSpc>
                <a:spcPct val="100000"/>
              </a:lnSpc>
              <a:spcBef>
                <a:spcPts val="100"/>
              </a:spcBef>
            </a:pPr>
            <a:r>
              <a:rPr lang="en-US" sz="1600" spc="-85" dirty="0">
                <a:solidFill>
                  <a:srgbClr val="004AAC"/>
                </a:solidFill>
                <a:latin typeface="Kalpurush" panose="02000600000000000000" pitchFamily="2" charset="0"/>
                <a:cs typeface="Kalpurush" panose="02000600000000000000" pitchFamily="2" charset="0"/>
              </a:rPr>
              <a:t>Block making machine</a:t>
            </a:r>
            <a:endParaRPr sz="1600" dirty="0">
              <a:latin typeface="Kalpurush" panose="02000600000000000000" pitchFamily="2" charset="0"/>
              <a:cs typeface="Kalpurush" panose="02000600000000000000" pitchFamily="2" charset="0"/>
            </a:endParaRPr>
          </a:p>
        </p:txBody>
      </p:sp>
      <p:sp>
        <p:nvSpPr>
          <p:cNvPr id="168" name="object 103"/>
          <p:cNvSpPr txBox="1"/>
          <p:nvPr/>
        </p:nvSpPr>
        <p:spPr>
          <a:xfrm>
            <a:off x="3848402" y="6482977"/>
            <a:ext cx="1781175" cy="228268"/>
          </a:xfrm>
          <a:prstGeom prst="rect">
            <a:avLst/>
          </a:prstGeom>
        </p:spPr>
        <p:txBody>
          <a:bodyPr vert="horz" wrap="square" lIns="0" tIns="12700" rIns="0" bIns="0" rtlCol="0">
            <a:spAutoFit/>
          </a:bodyPr>
          <a:lstStyle/>
          <a:p>
            <a:pPr marL="12700">
              <a:lnSpc>
                <a:spcPct val="100000"/>
              </a:lnSpc>
              <a:spcBef>
                <a:spcPts val="100"/>
              </a:spcBef>
            </a:pPr>
            <a:r>
              <a:rPr lang="en-US" sz="1400" spc="-90" dirty="0">
                <a:solidFill>
                  <a:srgbClr val="004AAC"/>
                </a:solidFill>
                <a:latin typeface="Kalpurush" panose="02000600000000000000" pitchFamily="2" charset="0"/>
                <a:cs typeface="Kalpurush" panose="02000600000000000000" pitchFamily="2" charset="0"/>
              </a:rPr>
              <a:t>After 24 hour curing</a:t>
            </a:r>
            <a:endParaRPr sz="1400" dirty="0">
              <a:latin typeface="Kalpurush" panose="02000600000000000000" pitchFamily="2" charset="0"/>
              <a:cs typeface="Kalpurush" panose="02000600000000000000" pitchFamily="2" charset="0"/>
            </a:endParaRPr>
          </a:p>
        </p:txBody>
      </p:sp>
      <p:sp>
        <p:nvSpPr>
          <p:cNvPr id="169" name="object 104"/>
          <p:cNvSpPr txBox="1"/>
          <p:nvPr/>
        </p:nvSpPr>
        <p:spPr>
          <a:xfrm>
            <a:off x="1580503" y="8441248"/>
            <a:ext cx="4371340" cy="705962"/>
          </a:xfrm>
          <a:prstGeom prst="rect">
            <a:avLst/>
          </a:prstGeom>
        </p:spPr>
        <p:txBody>
          <a:bodyPr vert="horz" wrap="square" lIns="0" tIns="109855" rIns="0" bIns="0" rtlCol="0">
            <a:spAutoFit/>
          </a:bodyPr>
          <a:lstStyle/>
          <a:p>
            <a:pPr marL="2409825">
              <a:lnSpc>
                <a:spcPct val="100000"/>
              </a:lnSpc>
              <a:spcBef>
                <a:spcPts val="865"/>
              </a:spcBef>
            </a:pPr>
            <a:r>
              <a:rPr lang="en-US" sz="1600" spc="-70" dirty="0">
                <a:solidFill>
                  <a:srgbClr val="004AAC"/>
                </a:solidFill>
                <a:latin typeface="Kalpurush" panose="02000600000000000000" pitchFamily="2" charset="0"/>
                <a:cs typeface="Kalpurush" panose="02000600000000000000" pitchFamily="2" charset="0"/>
              </a:rPr>
              <a:t>Solid block</a:t>
            </a:r>
            <a:r>
              <a:rPr sz="1600" spc="-35" dirty="0">
                <a:solidFill>
                  <a:srgbClr val="004AAC"/>
                </a:solidFill>
                <a:latin typeface="Kalpurush" panose="02000600000000000000" pitchFamily="2" charset="0"/>
                <a:cs typeface="Kalpurush" panose="02000600000000000000" pitchFamily="2" charset="0"/>
              </a:rPr>
              <a:t> </a:t>
            </a:r>
            <a:r>
              <a:rPr lang="en-US" sz="1600" spc="-60" dirty="0">
                <a:solidFill>
                  <a:srgbClr val="004AAC"/>
                </a:solidFill>
                <a:latin typeface="Kalpurush" panose="02000600000000000000" pitchFamily="2" charset="0"/>
                <a:cs typeface="Kalpurush" panose="02000600000000000000" pitchFamily="2" charset="0"/>
              </a:rPr>
              <a:t>c</a:t>
            </a:r>
            <a:r>
              <a:rPr sz="1600" spc="-60" dirty="0">
                <a:solidFill>
                  <a:srgbClr val="004AAC"/>
                </a:solidFill>
                <a:latin typeface="Kalpurush" panose="02000600000000000000" pitchFamily="2" charset="0"/>
                <a:cs typeface="Kalpurush" panose="02000600000000000000" pitchFamily="2" charset="0"/>
              </a:rPr>
              <a:t>asting</a:t>
            </a:r>
            <a:endParaRPr sz="1600" dirty="0">
              <a:latin typeface="Kalpurush" panose="02000600000000000000" pitchFamily="2" charset="0"/>
              <a:cs typeface="Kalpurush" panose="02000600000000000000" pitchFamily="2" charset="0"/>
            </a:endParaRPr>
          </a:p>
          <a:p>
            <a:pPr marL="12700">
              <a:lnSpc>
                <a:spcPct val="100000"/>
              </a:lnSpc>
              <a:spcBef>
                <a:spcPts val="770"/>
              </a:spcBef>
            </a:pPr>
            <a:r>
              <a:rPr lang="en-US" sz="1600" spc="-70" dirty="0">
                <a:solidFill>
                  <a:srgbClr val="004AAC"/>
                </a:solidFill>
                <a:latin typeface="Kalpurush" panose="02000600000000000000" pitchFamily="2" charset="0"/>
                <a:cs typeface="Kalpurush" panose="02000600000000000000" pitchFamily="2" charset="0"/>
              </a:rPr>
              <a:t>Solid Blocks</a:t>
            </a:r>
            <a:r>
              <a:rPr sz="1600" spc="140" dirty="0">
                <a:solidFill>
                  <a:srgbClr val="004AAC"/>
                </a:solidFill>
                <a:latin typeface="Kalpurush" panose="02000600000000000000" pitchFamily="2" charset="0"/>
                <a:cs typeface="Kalpurush" panose="02000600000000000000" pitchFamily="2" charset="0"/>
              </a:rPr>
              <a:t> </a:t>
            </a:r>
            <a:r>
              <a:rPr sz="1600" spc="-20" dirty="0">
                <a:solidFill>
                  <a:srgbClr val="004AAC"/>
                </a:solidFill>
                <a:latin typeface="Kalpurush" panose="02000600000000000000" pitchFamily="2" charset="0"/>
                <a:cs typeface="Kalpurush" panose="02000600000000000000" pitchFamily="2" charset="0"/>
              </a:rPr>
              <a:t>Mold</a:t>
            </a:r>
            <a:endParaRPr sz="1600" dirty="0">
              <a:latin typeface="Kalpurush" panose="02000600000000000000" pitchFamily="2" charset="0"/>
              <a:cs typeface="Kalpurush" panose="02000600000000000000" pitchFamily="2" charset="0"/>
            </a:endParaRPr>
          </a:p>
        </p:txBody>
      </p:sp>
      <p:sp>
        <p:nvSpPr>
          <p:cNvPr id="170" name="object 105"/>
          <p:cNvSpPr txBox="1"/>
          <p:nvPr/>
        </p:nvSpPr>
        <p:spPr>
          <a:xfrm>
            <a:off x="1237778" y="6397797"/>
            <a:ext cx="1976642" cy="228268"/>
          </a:xfrm>
          <a:prstGeom prst="rect">
            <a:avLst/>
          </a:prstGeom>
        </p:spPr>
        <p:txBody>
          <a:bodyPr vert="horz" wrap="square" lIns="0" tIns="12700" rIns="0" bIns="0" rtlCol="0">
            <a:spAutoFit/>
          </a:bodyPr>
          <a:lstStyle/>
          <a:p>
            <a:pPr marL="12700">
              <a:lnSpc>
                <a:spcPct val="100000"/>
              </a:lnSpc>
              <a:spcBef>
                <a:spcPts val="100"/>
              </a:spcBef>
            </a:pPr>
            <a:r>
              <a:rPr lang="en-US" sz="1400" spc="-90" dirty="0">
                <a:solidFill>
                  <a:srgbClr val="004AAC"/>
                </a:solidFill>
                <a:latin typeface="Kalpurush" panose="02000600000000000000" pitchFamily="2" charset="0"/>
                <a:cs typeface="Kalpurush" panose="02000600000000000000" pitchFamily="2" charset="0"/>
              </a:rPr>
              <a:t>Different percentage blocks</a:t>
            </a:r>
            <a:endParaRPr sz="1400" dirty="0">
              <a:latin typeface="Kalpurush" panose="02000600000000000000" pitchFamily="2" charset="0"/>
              <a:cs typeface="Kalpurush" panose="02000600000000000000" pitchFamily="2" charset="0"/>
            </a:endParaRPr>
          </a:p>
        </p:txBody>
      </p:sp>
      <p:sp>
        <p:nvSpPr>
          <p:cNvPr id="171" name="object 106"/>
          <p:cNvSpPr txBox="1"/>
          <p:nvPr/>
        </p:nvSpPr>
        <p:spPr>
          <a:xfrm>
            <a:off x="1002841" y="301984"/>
            <a:ext cx="12863195" cy="751488"/>
          </a:xfrm>
          <a:prstGeom prst="rect">
            <a:avLst/>
          </a:prstGeom>
        </p:spPr>
        <p:txBody>
          <a:bodyPr vert="horz" wrap="square" lIns="0" tIns="12700" rIns="0" bIns="0" rtlCol="0">
            <a:spAutoFit/>
          </a:bodyPr>
          <a:lstStyle/>
          <a:p>
            <a:pPr marL="12700">
              <a:lnSpc>
                <a:spcPct val="100000"/>
              </a:lnSpc>
              <a:spcBef>
                <a:spcPts val="100"/>
              </a:spcBef>
            </a:pPr>
            <a:r>
              <a:rPr sz="4800" b="1" spc="110" dirty="0">
                <a:solidFill>
                  <a:srgbClr val="004AAC"/>
                </a:solidFill>
                <a:latin typeface="Kalpurush" panose="02000600000000000000" pitchFamily="2" charset="0"/>
                <a:cs typeface="Kalpurush" panose="02000600000000000000" pitchFamily="2" charset="0"/>
              </a:rPr>
              <a:t>Working</a:t>
            </a:r>
            <a:r>
              <a:rPr sz="4800" b="1" spc="-260" dirty="0">
                <a:solidFill>
                  <a:srgbClr val="004AAC"/>
                </a:solidFill>
                <a:latin typeface="Kalpurush" panose="02000600000000000000" pitchFamily="2" charset="0"/>
                <a:cs typeface="Kalpurush" panose="02000600000000000000" pitchFamily="2" charset="0"/>
              </a:rPr>
              <a:t> </a:t>
            </a:r>
            <a:r>
              <a:rPr sz="4800" b="1" spc="190" dirty="0">
                <a:solidFill>
                  <a:srgbClr val="004AAC"/>
                </a:solidFill>
                <a:latin typeface="Kalpurush" panose="02000600000000000000" pitchFamily="2" charset="0"/>
                <a:cs typeface="Kalpurush" panose="02000600000000000000" pitchFamily="2" charset="0"/>
              </a:rPr>
              <a:t>Process</a:t>
            </a:r>
            <a:r>
              <a:rPr sz="4800" b="1" spc="-254" dirty="0">
                <a:solidFill>
                  <a:srgbClr val="004AAC"/>
                </a:solidFill>
                <a:latin typeface="Kalpurush" panose="02000600000000000000" pitchFamily="2" charset="0"/>
                <a:cs typeface="Kalpurush" panose="02000600000000000000" pitchFamily="2" charset="0"/>
              </a:rPr>
              <a:t> </a:t>
            </a:r>
            <a:r>
              <a:rPr sz="4800" b="1" dirty="0">
                <a:solidFill>
                  <a:srgbClr val="004AAC"/>
                </a:solidFill>
                <a:latin typeface="Kalpurush" panose="02000600000000000000" pitchFamily="2" charset="0"/>
                <a:cs typeface="Kalpurush" panose="02000600000000000000" pitchFamily="2" charset="0"/>
              </a:rPr>
              <a:t>of</a:t>
            </a:r>
            <a:r>
              <a:rPr sz="4800" b="1" spc="-260" dirty="0">
                <a:solidFill>
                  <a:srgbClr val="004AAC"/>
                </a:solidFill>
                <a:latin typeface="Kalpurush" panose="02000600000000000000" pitchFamily="2" charset="0"/>
                <a:cs typeface="Kalpurush" panose="02000600000000000000" pitchFamily="2" charset="0"/>
              </a:rPr>
              <a:t> </a:t>
            </a:r>
            <a:r>
              <a:rPr sz="4800" b="1" spc="155" dirty="0">
                <a:solidFill>
                  <a:srgbClr val="004AAC"/>
                </a:solidFill>
                <a:latin typeface="Kalpurush" panose="02000600000000000000" pitchFamily="2" charset="0"/>
                <a:cs typeface="Kalpurush" panose="02000600000000000000" pitchFamily="2" charset="0"/>
              </a:rPr>
              <a:t>Concrete</a:t>
            </a:r>
            <a:r>
              <a:rPr sz="4800" b="1" spc="-254" dirty="0">
                <a:solidFill>
                  <a:srgbClr val="004AAC"/>
                </a:solidFill>
                <a:latin typeface="Kalpurush" panose="02000600000000000000" pitchFamily="2" charset="0"/>
                <a:cs typeface="Kalpurush" panose="02000600000000000000" pitchFamily="2" charset="0"/>
              </a:rPr>
              <a:t> </a:t>
            </a:r>
            <a:r>
              <a:rPr sz="4800" b="1" spc="105" dirty="0">
                <a:solidFill>
                  <a:srgbClr val="004AAC"/>
                </a:solidFill>
                <a:latin typeface="Kalpurush" panose="02000600000000000000" pitchFamily="2" charset="0"/>
                <a:cs typeface="Kalpurush" panose="02000600000000000000" pitchFamily="2" charset="0"/>
              </a:rPr>
              <a:t>Mixing</a:t>
            </a:r>
            <a:r>
              <a:rPr sz="4800" b="1" spc="-260" dirty="0">
                <a:solidFill>
                  <a:srgbClr val="004AAC"/>
                </a:solidFill>
                <a:latin typeface="Kalpurush" panose="02000600000000000000" pitchFamily="2" charset="0"/>
                <a:cs typeface="Kalpurush" panose="02000600000000000000" pitchFamily="2" charset="0"/>
              </a:rPr>
              <a:t> </a:t>
            </a:r>
            <a:r>
              <a:rPr sz="4800" b="1" spc="285" dirty="0">
                <a:solidFill>
                  <a:srgbClr val="004AAC"/>
                </a:solidFill>
                <a:latin typeface="Kalpurush" panose="02000600000000000000" pitchFamily="2" charset="0"/>
                <a:cs typeface="Kalpurush" panose="02000600000000000000" pitchFamily="2" charset="0"/>
              </a:rPr>
              <a:t>&amp;</a:t>
            </a:r>
            <a:r>
              <a:rPr sz="4800" b="1" spc="-254" dirty="0">
                <a:solidFill>
                  <a:srgbClr val="004AAC"/>
                </a:solidFill>
                <a:latin typeface="Kalpurush" panose="02000600000000000000" pitchFamily="2" charset="0"/>
                <a:cs typeface="Kalpurush" panose="02000600000000000000" pitchFamily="2" charset="0"/>
              </a:rPr>
              <a:t> </a:t>
            </a:r>
            <a:r>
              <a:rPr sz="4800" b="1" spc="190" dirty="0">
                <a:solidFill>
                  <a:srgbClr val="004AAC"/>
                </a:solidFill>
                <a:latin typeface="Kalpurush" panose="02000600000000000000" pitchFamily="2" charset="0"/>
                <a:cs typeface="Kalpurush" panose="02000600000000000000" pitchFamily="2" charset="0"/>
              </a:rPr>
              <a:t>Casting</a:t>
            </a:r>
            <a:endParaRPr sz="4800" dirty="0">
              <a:latin typeface="Kalpurush" panose="02000600000000000000" pitchFamily="2" charset="0"/>
              <a:cs typeface="Kalpurush" panose="02000600000000000000" pitchFamily="2" charset="0"/>
            </a:endParaRPr>
          </a:p>
        </p:txBody>
      </p:sp>
      <p:pic>
        <p:nvPicPr>
          <p:cNvPr id="172" name="Picture 17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9411" y="1128345"/>
            <a:ext cx="1985821" cy="1489366"/>
          </a:xfrm>
          <a:prstGeom prst="rect">
            <a:avLst/>
          </a:prstGeom>
        </p:spPr>
      </p:pic>
      <p:pic>
        <p:nvPicPr>
          <p:cNvPr id="173" name="Picture 1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3931" y="1995031"/>
            <a:ext cx="2278431" cy="1803012"/>
          </a:xfrm>
          <a:prstGeom prst="rect">
            <a:avLst/>
          </a:prstGeom>
        </p:spPr>
      </p:pic>
      <p:pic>
        <p:nvPicPr>
          <p:cNvPr id="174" name="Picture 1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28969" y="5682125"/>
            <a:ext cx="2910547" cy="2182910"/>
          </a:xfrm>
          <a:prstGeom prst="rect">
            <a:avLst/>
          </a:prstGeom>
        </p:spPr>
      </p:pic>
      <p:pic>
        <p:nvPicPr>
          <p:cNvPr id="175" name="Picture 17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11000408" y="5209580"/>
            <a:ext cx="3275003" cy="2456252"/>
          </a:xfrm>
          <a:prstGeom prst="rect">
            <a:avLst/>
          </a:prstGeom>
        </p:spPr>
      </p:pic>
      <p:pic>
        <p:nvPicPr>
          <p:cNvPr id="176" name="Picture 1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400000">
            <a:off x="7283201" y="4955715"/>
            <a:ext cx="3346937" cy="2510203"/>
          </a:xfrm>
          <a:prstGeom prst="rect">
            <a:avLst/>
          </a:prstGeom>
        </p:spPr>
      </p:pic>
      <p:pic>
        <p:nvPicPr>
          <p:cNvPr id="177" name="Picture 17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5400000" flipV="1">
            <a:off x="3958741" y="6894974"/>
            <a:ext cx="1699541" cy="1456755"/>
          </a:xfrm>
          <a:prstGeom prst="rect">
            <a:avLst/>
          </a:prstGeom>
        </p:spPr>
      </p:pic>
      <p:pic>
        <p:nvPicPr>
          <p:cNvPr id="178" name="Picture 17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9742" y="6993137"/>
            <a:ext cx="2219024" cy="1664268"/>
          </a:xfrm>
          <a:prstGeom prst="rect">
            <a:avLst/>
          </a:prstGeom>
        </p:spPr>
      </p:pic>
      <p:pic>
        <p:nvPicPr>
          <p:cNvPr id="179" name="Picture 17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3875458" y="4748667"/>
            <a:ext cx="1885196" cy="1413897"/>
          </a:xfrm>
          <a:prstGeom prst="rect">
            <a:avLst/>
          </a:prstGeom>
        </p:spPr>
      </p:pic>
      <p:pic>
        <p:nvPicPr>
          <p:cNvPr id="180" name="Picture 1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95804" y="4109596"/>
            <a:ext cx="1635369" cy="2180492"/>
          </a:xfrm>
          <a:prstGeom prst="rect">
            <a:avLst/>
          </a:prstGeom>
        </p:spPr>
      </p:pic>
      <p:pic>
        <p:nvPicPr>
          <p:cNvPr id="181" name="Picture 18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6200000" flipH="1" flipV="1">
            <a:off x="9984052" y="1540664"/>
            <a:ext cx="1821752" cy="1366314"/>
          </a:xfrm>
          <a:prstGeom prst="rect">
            <a:avLst/>
          </a:prstGeom>
        </p:spPr>
      </p:pic>
      <p:pic>
        <p:nvPicPr>
          <p:cNvPr id="182" name="Picture 18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flipH="1">
            <a:off x="4225794" y="2714598"/>
            <a:ext cx="2008340" cy="1506255"/>
          </a:xfrm>
          <a:prstGeom prst="rect">
            <a:avLst/>
          </a:prstGeom>
        </p:spPr>
      </p:pic>
      <p:pic>
        <p:nvPicPr>
          <p:cNvPr id="183" name="Picture 18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3498876" y="989072"/>
            <a:ext cx="4225483" cy="3169112"/>
          </a:xfrm>
          <a:prstGeom prst="rect">
            <a:avLst/>
          </a:prstGeom>
        </p:spPr>
      </p:pic>
    </p:spTree>
    <p:extLst>
      <p:ext uri="{BB962C8B-B14F-4D97-AF65-F5344CB8AC3E}">
        <p14:creationId xmlns:p14="http://schemas.microsoft.com/office/powerpoint/2010/main" val="2264707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25906" y="554786"/>
            <a:ext cx="14878049" cy="830997"/>
          </a:xfrm>
          <a:prstGeom prst="rect">
            <a:avLst/>
          </a:prstGeom>
        </p:spPr>
        <p:txBody>
          <a:bodyPr wrap="square">
            <a:spAutoFit/>
          </a:bodyPr>
          <a:lstStyle/>
          <a:p>
            <a:r>
              <a:rPr lang="as-IN" sz="4800" b="1" dirty="0">
                <a:solidFill>
                  <a:srgbClr val="7030A0"/>
                </a:solidFill>
                <a:latin typeface="Kalpurush" panose="02000600000000000000" pitchFamily="2" charset="0"/>
                <a:cs typeface="Kalpurush" panose="02000600000000000000" pitchFamily="2" charset="0"/>
              </a:rPr>
              <a:t>কেন ব্লক এখনো বাংলাদেশে ব্যাপকভাবে ব্যবহৃত হচ্ছে না?</a:t>
            </a:r>
            <a:endParaRPr lang="en-US" sz="4800" b="1" dirty="0">
              <a:solidFill>
                <a:srgbClr val="7030A0"/>
              </a:solidFill>
              <a:latin typeface="Kalpurush" panose="02000600000000000000" pitchFamily="2" charset="0"/>
              <a:cs typeface="Kalpurush" panose="02000600000000000000" pitchFamily="2" charset="0"/>
            </a:endParaRPr>
          </a:p>
        </p:txBody>
      </p:sp>
      <p:sp>
        <p:nvSpPr>
          <p:cNvPr id="4" name="Rectangle 3"/>
          <p:cNvSpPr/>
          <p:nvPr/>
        </p:nvSpPr>
        <p:spPr>
          <a:xfrm>
            <a:off x="606929" y="1853025"/>
            <a:ext cx="17275681" cy="2985433"/>
          </a:xfrm>
          <a:prstGeom prst="rect">
            <a:avLst/>
          </a:prstGeom>
        </p:spPr>
        <p:txBody>
          <a:bodyPr wrap="square">
            <a:spAutoFit/>
          </a:bodyPr>
          <a:lstStyle/>
          <a:p>
            <a:pPr marL="457200" indent="-457200">
              <a:lnSpc>
                <a:spcPct val="150000"/>
              </a:lnSpc>
              <a:buFont typeface="Wingdings" panose="05000000000000000000" pitchFamily="2" charset="2"/>
              <a:buChar char="ü"/>
            </a:pPr>
            <a:r>
              <a:rPr lang="en-US" sz="3200" dirty="0">
                <a:solidFill>
                  <a:srgbClr val="C00000"/>
                </a:solidFill>
                <a:latin typeface="Kalpurush" panose="02000600000000000000" pitchFamily="2" charset="0"/>
                <a:cs typeface="Kalpurush" panose="02000600000000000000" pitchFamily="2" charset="0"/>
              </a:rPr>
              <a:t>১. </a:t>
            </a:r>
            <a:r>
              <a:rPr lang="as-IN" sz="3200" dirty="0">
                <a:solidFill>
                  <a:srgbClr val="C00000"/>
                </a:solidFill>
                <a:latin typeface="Kalpurush" panose="02000600000000000000" pitchFamily="2" charset="0"/>
                <a:cs typeface="Kalpurush" panose="02000600000000000000" pitchFamily="2" charset="0"/>
              </a:rPr>
              <a:t>নীতিনির্ধারকদের (</a:t>
            </a:r>
            <a:r>
              <a:rPr lang="en-US" sz="3200" dirty="0">
                <a:solidFill>
                  <a:srgbClr val="C00000"/>
                </a:solidFill>
                <a:latin typeface="Kalpurush" panose="02000600000000000000" pitchFamily="2" charset="0"/>
                <a:cs typeface="Kalpurush" panose="02000600000000000000" pitchFamily="2" charset="0"/>
              </a:rPr>
              <a:t>policy makers) </a:t>
            </a:r>
            <a:r>
              <a:rPr lang="as-IN" sz="3200" dirty="0">
                <a:solidFill>
                  <a:srgbClr val="C00000"/>
                </a:solidFill>
                <a:latin typeface="Kalpurush" panose="02000600000000000000" pitchFamily="2" charset="0"/>
                <a:cs typeface="Kalpurush" panose="02000600000000000000" pitchFamily="2" charset="0"/>
              </a:rPr>
              <a:t>অজ্ঞতা ও অগ্রাধিকারহীনতা</a:t>
            </a:r>
            <a:r>
              <a:rPr lang="en-US" sz="3200" dirty="0">
                <a:solidFill>
                  <a:srgbClr val="C00000"/>
                </a:solidFill>
                <a:latin typeface="Kalpurush" panose="02000600000000000000" pitchFamily="2" charset="0"/>
                <a:cs typeface="Kalpurush" panose="02000600000000000000" pitchFamily="2" charset="0"/>
              </a:rPr>
              <a:t>ঃ</a:t>
            </a:r>
          </a:p>
          <a:p>
            <a:pPr marL="457200" indent="-91440">
              <a:lnSpc>
                <a:spcPct val="150000"/>
              </a:lnSpc>
              <a:buFont typeface="Wingdings" panose="05000000000000000000" pitchFamily="2" charset="2"/>
              <a:buChar char="Ø"/>
            </a:pPr>
            <a:r>
              <a:rPr lang="as-IN" sz="3200" dirty="0">
                <a:latin typeface="Kalpurush" panose="02000600000000000000" pitchFamily="2" charset="0"/>
                <a:cs typeface="Kalpurush" panose="02000600000000000000" pitchFamily="2" charset="0"/>
              </a:rPr>
              <a:t>অনেক সরকারি প্রকৌশলী, নীতিনির্ধারক বা পরিকল্পনাবিদ এখনো ব্লককে মানসম্পন্ন বা টেকসই বিকল্প হিসেবে বিবেচনা করেন না।</a:t>
            </a:r>
            <a:endParaRPr lang="en-US" sz="3200" dirty="0">
              <a:latin typeface="Kalpurush" panose="02000600000000000000" pitchFamily="2" charset="0"/>
              <a:cs typeface="Kalpurush" panose="02000600000000000000" pitchFamily="2" charset="0"/>
            </a:endParaRPr>
          </a:p>
          <a:p>
            <a:pPr marL="457200" indent="-91440">
              <a:lnSpc>
                <a:spcPct val="150000"/>
              </a:lnSpc>
              <a:buFont typeface="Wingdings" panose="05000000000000000000" pitchFamily="2" charset="2"/>
              <a:buChar char="Ø"/>
            </a:pPr>
            <a:r>
              <a:rPr lang="as-IN" sz="3200" dirty="0">
                <a:latin typeface="Kalpurush" panose="02000600000000000000" pitchFamily="2" charset="0"/>
                <a:cs typeface="Kalpurush" panose="02000600000000000000" pitchFamily="2" charset="0"/>
              </a:rPr>
              <a:t>তারা বেশিরভাগ সময় ইটকেই ‘ডিফল্ট’ বিকল্প ধরে নিয়ে নকশা ও বাজেট তৈরি করেন।</a:t>
            </a:r>
            <a:endParaRPr lang="en-US" sz="3200" dirty="0">
              <a:latin typeface="Kalpurush" panose="02000600000000000000" pitchFamily="2" charset="0"/>
              <a:cs typeface="Kalpurush" panose="02000600000000000000" pitchFamily="2" charset="0"/>
            </a:endParaRPr>
          </a:p>
        </p:txBody>
      </p:sp>
      <p:sp>
        <p:nvSpPr>
          <p:cNvPr id="6" name="Rectangle 5"/>
          <p:cNvSpPr/>
          <p:nvPr/>
        </p:nvSpPr>
        <p:spPr>
          <a:xfrm>
            <a:off x="606929" y="4679795"/>
            <a:ext cx="17275680" cy="2246769"/>
          </a:xfrm>
          <a:prstGeom prst="rect">
            <a:avLst/>
          </a:prstGeom>
        </p:spPr>
        <p:txBody>
          <a:bodyPr wrap="square">
            <a:spAutoFit/>
          </a:bodyPr>
          <a:lstStyle/>
          <a:p>
            <a:pPr marL="457200" indent="-457200">
              <a:lnSpc>
                <a:spcPct val="150000"/>
              </a:lnSpc>
              <a:buFont typeface="Wingdings" panose="05000000000000000000" pitchFamily="2" charset="2"/>
              <a:buChar char="ü"/>
            </a:pPr>
            <a:r>
              <a:rPr lang="en-US" sz="3200" dirty="0">
                <a:solidFill>
                  <a:srgbClr val="C00000"/>
                </a:solidFill>
                <a:latin typeface="Kalpurush" panose="02000600000000000000" pitchFamily="2" charset="0"/>
                <a:cs typeface="Kalpurush" panose="02000600000000000000" pitchFamily="2" charset="0"/>
              </a:rPr>
              <a:t>২. Needs Assessment </a:t>
            </a:r>
            <a:r>
              <a:rPr lang="as-IN" sz="3200" dirty="0">
                <a:solidFill>
                  <a:srgbClr val="C00000"/>
                </a:solidFill>
                <a:latin typeface="Kalpurush" panose="02000600000000000000" pitchFamily="2" charset="0"/>
                <a:cs typeface="Kalpurush" panose="02000600000000000000" pitchFamily="2" charset="0"/>
              </a:rPr>
              <a:t>এ ব্লকের চাহিদা নির্ধারণ করা হয় না</a:t>
            </a:r>
            <a:r>
              <a:rPr lang="en-US" sz="3200" dirty="0">
                <a:solidFill>
                  <a:srgbClr val="C00000"/>
                </a:solidFill>
                <a:latin typeface="Kalpurush" panose="02000600000000000000" pitchFamily="2" charset="0"/>
                <a:cs typeface="Kalpurush" panose="02000600000000000000" pitchFamily="2" charset="0"/>
              </a:rPr>
              <a:t>ঃ</a:t>
            </a:r>
          </a:p>
          <a:p>
            <a:pPr marL="457200" indent="-91440">
              <a:lnSpc>
                <a:spcPct val="150000"/>
              </a:lnSpc>
              <a:buFont typeface="Wingdings" panose="05000000000000000000" pitchFamily="2" charset="2"/>
              <a:buChar char="Ø"/>
            </a:pPr>
            <a:r>
              <a:rPr lang="as-IN" sz="3200" dirty="0">
                <a:latin typeface="Kalpurush" panose="02000600000000000000" pitchFamily="2" charset="0"/>
                <a:cs typeface="Kalpurush" panose="02000600000000000000" pitchFamily="2" charset="0"/>
              </a:rPr>
              <a:t>প্রকল্পের প্রাথমিক পর্যায়ে (যেমন গৃহ, বিদ্যালয়, স্বাস্থ্য কেন্দ্র) উপযুক্ত উপকরণ হিসেবে ব্লক বিবেচনায় আসে না।</a:t>
            </a:r>
            <a:endParaRPr lang="en-US" sz="3200" dirty="0">
              <a:latin typeface="Kalpurush" panose="02000600000000000000" pitchFamily="2" charset="0"/>
              <a:cs typeface="Kalpurush" panose="02000600000000000000" pitchFamily="2" charset="0"/>
            </a:endParaRPr>
          </a:p>
          <a:p>
            <a:pPr marL="457200" indent="-91440">
              <a:lnSpc>
                <a:spcPct val="150000"/>
              </a:lnSpc>
              <a:buFont typeface="Wingdings" panose="05000000000000000000" pitchFamily="2" charset="2"/>
              <a:buChar char="Ø"/>
            </a:pPr>
            <a:r>
              <a:rPr lang="as-IN" sz="3200" dirty="0">
                <a:latin typeface="Kalpurush" panose="02000600000000000000" pitchFamily="2" charset="0"/>
                <a:cs typeface="Kalpurush" panose="02000600000000000000" pitchFamily="2" charset="0"/>
              </a:rPr>
              <a:t>ব্লকের কারিগরি উপযোগিতা (যেমন: তাপ নিরোধকতা, হালকা ওজন, জলরোধিতা) এসব মূল্যায়নে জায়গা পায় না।</a:t>
            </a:r>
            <a:endParaRPr lang="en-US" sz="3200" dirty="0">
              <a:latin typeface="Kalpurush" panose="02000600000000000000" pitchFamily="2" charset="0"/>
              <a:cs typeface="Kalpurush" panose="02000600000000000000" pitchFamily="2" charset="0"/>
            </a:endParaRPr>
          </a:p>
        </p:txBody>
      </p:sp>
      <p:sp>
        <p:nvSpPr>
          <p:cNvPr id="7" name="Rectangle 6"/>
          <p:cNvSpPr/>
          <p:nvPr/>
        </p:nvSpPr>
        <p:spPr>
          <a:xfrm>
            <a:off x="405390" y="6926564"/>
            <a:ext cx="17477219" cy="2246769"/>
          </a:xfrm>
          <a:prstGeom prst="rect">
            <a:avLst/>
          </a:prstGeom>
        </p:spPr>
        <p:txBody>
          <a:bodyPr wrap="square">
            <a:spAutoFit/>
          </a:bodyPr>
          <a:lstStyle/>
          <a:p>
            <a:pPr marL="457200" indent="-457200">
              <a:lnSpc>
                <a:spcPct val="150000"/>
              </a:lnSpc>
              <a:buFont typeface="Wingdings" panose="05000000000000000000" pitchFamily="2" charset="2"/>
              <a:buChar char="ü"/>
            </a:pPr>
            <a:r>
              <a:rPr lang="en-US" sz="3200" dirty="0">
                <a:solidFill>
                  <a:srgbClr val="C00000"/>
                </a:solidFill>
                <a:latin typeface="Kalpurush" panose="02000600000000000000" pitchFamily="2" charset="0"/>
                <a:cs typeface="Kalpurush" panose="02000600000000000000" pitchFamily="2" charset="0"/>
              </a:rPr>
              <a:t>৩. </a:t>
            </a:r>
            <a:r>
              <a:rPr lang="as-IN" sz="3200" dirty="0">
                <a:solidFill>
                  <a:srgbClr val="C00000"/>
                </a:solidFill>
                <a:latin typeface="Kalpurush" panose="02000600000000000000" pitchFamily="2" charset="0"/>
                <a:cs typeface="Kalpurush" panose="02000600000000000000" pitchFamily="2" charset="0"/>
              </a:rPr>
              <a:t>টেন্ডার ডকুমেন্টে ব্লকের উল্লেখ নেই</a:t>
            </a:r>
            <a:r>
              <a:rPr lang="en-US" sz="3200" dirty="0">
                <a:solidFill>
                  <a:srgbClr val="C00000"/>
                </a:solidFill>
                <a:latin typeface="Kalpurush" panose="02000600000000000000" pitchFamily="2" charset="0"/>
                <a:cs typeface="Kalpurush" panose="02000600000000000000" pitchFamily="2" charset="0"/>
              </a:rPr>
              <a:t>ঃ</a:t>
            </a:r>
            <a:endParaRPr lang="as-IN" sz="3200" dirty="0">
              <a:solidFill>
                <a:srgbClr val="C00000"/>
              </a:solidFill>
              <a:latin typeface="Kalpurush" panose="02000600000000000000" pitchFamily="2" charset="0"/>
              <a:cs typeface="Kalpurush" panose="02000600000000000000" pitchFamily="2" charset="0"/>
            </a:endParaRPr>
          </a:p>
          <a:p>
            <a:pPr marL="457200" indent="-91440">
              <a:lnSpc>
                <a:spcPct val="150000"/>
              </a:lnSpc>
              <a:buFont typeface="Wingdings" panose="05000000000000000000" pitchFamily="2" charset="2"/>
              <a:buChar char="Ø"/>
            </a:pPr>
            <a:r>
              <a:rPr lang="as-IN" sz="3200" dirty="0">
                <a:latin typeface="Kalpurush" panose="02000600000000000000" pitchFamily="2" charset="0"/>
                <a:cs typeface="Kalpurush" panose="02000600000000000000" pitchFamily="2" charset="0"/>
              </a:rPr>
              <a:t>বেশিরভাগ </a:t>
            </a:r>
            <a:r>
              <a:rPr lang="en-US" sz="3200" dirty="0">
                <a:latin typeface="Kalpurush" panose="02000600000000000000" pitchFamily="2" charset="0"/>
                <a:cs typeface="Kalpurush" panose="02000600000000000000" pitchFamily="2" charset="0"/>
              </a:rPr>
              <a:t>BOQ (Bill of Quantity) </a:t>
            </a:r>
            <a:r>
              <a:rPr lang="as-IN" sz="3200" dirty="0">
                <a:latin typeface="Kalpurush" panose="02000600000000000000" pitchFamily="2" charset="0"/>
                <a:cs typeface="Kalpurush" panose="02000600000000000000" pitchFamily="2" charset="0"/>
              </a:rPr>
              <a:t>এবং </a:t>
            </a:r>
            <a:r>
              <a:rPr lang="en-US" sz="3200" dirty="0">
                <a:latin typeface="Kalpurush" panose="02000600000000000000" pitchFamily="2" charset="0"/>
                <a:cs typeface="Kalpurush" panose="02000600000000000000" pitchFamily="2" charset="0"/>
              </a:rPr>
              <a:t>Specification </a:t>
            </a:r>
            <a:r>
              <a:rPr lang="as-IN" sz="3200" dirty="0">
                <a:latin typeface="Kalpurush" panose="02000600000000000000" pitchFamily="2" charset="0"/>
                <a:cs typeface="Kalpurush" panose="02000600000000000000" pitchFamily="2" charset="0"/>
              </a:rPr>
              <a:t>এ এখনো “</a:t>
            </a:r>
            <a:r>
              <a:rPr lang="en-US" sz="3200" dirty="0">
                <a:latin typeface="Kalpurush" panose="02000600000000000000" pitchFamily="2" charset="0"/>
                <a:cs typeface="Kalpurush" panose="02000600000000000000" pitchFamily="2" charset="0"/>
              </a:rPr>
              <a:t>first class brick”-</a:t>
            </a:r>
            <a:r>
              <a:rPr lang="as-IN" sz="3200" dirty="0">
                <a:latin typeface="Kalpurush" panose="02000600000000000000" pitchFamily="2" charset="0"/>
                <a:cs typeface="Kalpurush" panose="02000600000000000000" pitchFamily="2" charset="0"/>
              </a:rPr>
              <a:t>এর নাম লেখা থাকে।</a:t>
            </a:r>
          </a:p>
          <a:p>
            <a:pPr marL="457200" indent="-91440">
              <a:lnSpc>
                <a:spcPct val="150000"/>
              </a:lnSpc>
              <a:buFont typeface="Wingdings" panose="05000000000000000000" pitchFamily="2" charset="2"/>
              <a:buChar char="Ø"/>
            </a:pPr>
            <a:r>
              <a:rPr lang="as-IN" sz="3200" dirty="0">
                <a:latin typeface="Kalpurush" panose="02000600000000000000" pitchFamily="2" charset="0"/>
                <a:cs typeface="Kalpurush" panose="02000600000000000000" pitchFamily="2" charset="0"/>
              </a:rPr>
              <a:t>ফলে ঠিকাদার বাধ্য হয় ইট সরবরাহ করতে—যদিও তারা ব্লক ব্যবহার করতে আগ্রহী হতে পারেন।</a:t>
            </a:r>
          </a:p>
        </p:txBody>
      </p:sp>
    </p:spTree>
    <p:extLst>
      <p:ext uri="{BB962C8B-B14F-4D97-AF65-F5344CB8AC3E}">
        <p14:creationId xmlns:p14="http://schemas.microsoft.com/office/powerpoint/2010/main" val="13181892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61E4C69-2256-6CED-4B7A-375C881F3EAD}"/>
              </a:ext>
            </a:extLst>
          </p:cNvPr>
          <p:cNvGraphicFramePr>
            <a:graphicFrameLocks noGrp="1"/>
          </p:cNvGraphicFramePr>
          <p:nvPr>
            <p:extLst>
              <p:ext uri="{D42A27DB-BD31-4B8C-83A1-F6EECF244321}">
                <p14:modId xmlns:p14="http://schemas.microsoft.com/office/powerpoint/2010/main" val="3907195707"/>
              </p:ext>
            </p:extLst>
          </p:nvPr>
        </p:nvGraphicFramePr>
        <p:xfrm>
          <a:off x="1018749" y="1106597"/>
          <a:ext cx="16250501" cy="5164238"/>
        </p:xfrm>
        <a:graphic>
          <a:graphicData uri="http://schemas.openxmlformats.org/drawingml/2006/table">
            <a:tbl>
              <a:tblPr/>
              <a:tblGrid>
                <a:gridCol w="7126465">
                  <a:extLst>
                    <a:ext uri="{9D8B030D-6E8A-4147-A177-3AD203B41FA5}">
                      <a16:colId xmlns:a16="http://schemas.microsoft.com/office/drawing/2014/main" val="3517434801"/>
                    </a:ext>
                  </a:extLst>
                </a:gridCol>
                <a:gridCol w="9124036">
                  <a:extLst>
                    <a:ext uri="{9D8B030D-6E8A-4147-A177-3AD203B41FA5}">
                      <a16:colId xmlns:a16="http://schemas.microsoft.com/office/drawing/2014/main" val="3037605955"/>
                    </a:ext>
                  </a:extLst>
                </a:gridCol>
              </a:tblGrid>
              <a:tr h="425659">
                <a:tc>
                  <a:txBody>
                    <a:bodyPr/>
                    <a:lstStyle/>
                    <a:p>
                      <a:r>
                        <a:rPr lang="as-IN" sz="2800" b="1" dirty="0">
                          <a:latin typeface="Kalpurush" panose="02000600000000000000" pitchFamily="2" charset="0"/>
                          <a:cs typeface="Kalpurush" panose="02000600000000000000" pitchFamily="2" charset="0"/>
                        </a:rPr>
                        <a:t>চ্যালেঞ্জ (</a:t>
                      </a:r>
                      <a:r>
                        <a:rPr lang="en-US" sz="2800" b="1" dirty="0">
                          <a:latin typeface="Kalpurush" panose="02000600000000000000" pitchFamily="2" charset="0"/>
                          <a:cs typeface="Kalpurush" panose="02000600000000000000" pitchFamily="2" charset="0"/>
                        </a:rPr>
                        <a:t>Challenges)</a:t>
                      </a:r>
                    </a:p>
                  </a:txBody>
                  <a:tcPr marL="82101" marR="82101" marT="41050" marB="41050" anchor="ctr">
                    <a:lnL>
                      <a:noFill/>
                    </a:lnL>
                    <a:lnR>
                      <a:noFill/>
                    </a:lnR>
                    <a:lnT>
                      <a:noFill/>
                    </a:lnT>
                    <a:lnB>
                      <a:noFill/>
                    </a:lnB>
                    <a:noFill/>
                  </a:tcPr>
                </a:tc>
                <a:tc>
                  <a:txBody>
                    <a:bodyPr/>
                    <a:lstStyle/>
                    <a:p>
                      <a:r>
                        <a:rPr lang="as-IN" sz="2800" b="1" dirty="0">
                          <a:latin typeface="Kalpurush" panose="02000600000000000000" pitchFamily="2" charset="0"/>
                          <a:cs typeface="Kalpurush" panose="02000600000000000000" pitchFamily="2" charset="0"/>
                        </a:rPr>
                        <a:t>সমাধান (</a:t>
                      </a:r>
                      <a:r>
                        <a:rPr lang="en-US" sz="2800" b="1" dirty="0">
                          <a:latin typeface="Kalpurush" panose="02000600000000000000" pitchFamily="2" charset="0"/>
                          <a:cs typeface="Kalpurush" panose="02000600000000000000" pitchFamily="2" charset="0"/>
                        </a:rPr>
                        <a:t>Solutions)</a:t>
                      </a:r>
                    </a:p>
                  </a:txBody>
                  <a:tcPr marL="82101" marR="82101" marT="41050" marB="41050" anchor="ctr">
                    <a:lnL>
                      <a:noFill/>
                    </a:lnL>
                    <a:lnR>
                      <a:noFill/>
                    </a:lnR>
                    <a:lnT>
                      <a:noFill/>
                    </a:lnT>
                    <a:lnB>
                      <a:noFill/>
                    </a:lnB>
                    <a:noFill/>
                  </a:tcPr>
                </a:tc>
                <a:extLst>
                  <a:ext uri="{0D108BD9-81ED-4DB2-BD59-A6C34878D82A}">
                    <a16:rowId xmlns:a16="http://schemas.microsoft.com/office/drawing/2014/main" val="1198482625"/>
                  </a:ext>
                </a:extLst>
              </a:tr>
              <a:tr h="546216">
                <a:tc>
                  <a:txBody>
                    <a:bodyPr/>
                    <a:lstStyle/>
                    <a:p>
                      <a:r>
                        <a:rPr lang="en-US" sz="2800" dirty="0">
                          <a:latin typeface="Kalpurush" panose="02000600000000000000" pitchFamily="2" charset="0"/>
                          <a:cs typeface="Kalpurush" panose="02000600000000000000" pitchFamily="2" charset="0"/>
                        </a:rPr>
                        <a:t>🔧 </a:t>
                      </a:r>
                      <a:r>
                        <a:rPr lang="as-IN" sz="2800" dirty="0">
                          <a:latin typeface="Kalpurush" panose="02000600000000000000" pitchFamily="2" charset="0"/>
                          <a:cs typeface="Kalpurush" panose="02000600000000000000" pitchFamily="2" charset="0"/>
                        </a:rPr>
                        <a:t>১. কারিগরি দক্ষতার অভাব</a:t>
                      </a:r>
                    </a:p>
                  </a:txBody>
                  <a:tcPr marL="82101" marR="82101" marT="41050" marB="41050" anchor="ctr">
                    <a:lnL>
                      <a:noFill/>
                    </a:lnL>
                    <a:lnR>
                      <a:noFill/>
                    </a:lnR>
                    <a:lnT>
                      <a:noFill/>
                    </a:lnT>
                    <a:lnB>
                      <a:noFill/>
                    </a:lnB>
                    <a:noFill/>
                  </a:tcPr>
                </a:tc>
                <a:tc>
                  <a:txBody>
                    <a:bodyPr/>
                    <a:lstStyle/>
                    <a:p>
                      <a:r>
                        <a:rPr lang="as-IN" sz="2800" dirty="0">
                          <a:latin typeface="Kalpurush" panose="02000600000000000000" pitchFamily="2" charset="0"/>
                          <a:cs typeface="Kalpurush" panose="02000600000000000000" pitchFamily="2" charset="0"/>
                        </a:rPr>
                        <a:t>✔️ </a:t>
                      </a:r>
                      <a:r>
                        <a:rPr lang="en-US" sz="2800" dirty="0" err="1">
                          <a:latin typeface="Kalpurush" panose="02000600000000000000" pitchFamily="2" charset="0"/>
                          <a:cs typeface="Kalpurush" panose="02000600000000000000" pitchFamily="2" charset="0"/>
                        </a:rPr>
                        <a:t>মিস্ত্রী</a:t>
                      </a:r>
                      <a:r>
                        <a:rPr lang="as-IN" sz="2800" dirty="0">
                          <a:latin typeface="Kalpurush" panose="02000600000000000000" pitchFamily="2" charset="0"/>
                          <a:cs typeface="Kalpurush" panose="02000600000000000000" pitchFamily="2" charset="0"/>
                        </a:rPr>
                        <a:t> ও শ্রমিকদের জন্য হাতে-কলমে প্রশিক্ষণ কর্মশালা আয়োজন</a:t>
                      </a:r>
                    </a:p>
                  </a:txBody>
                  <a:tcPr marL="82101" marR="82101" marT="41050" marB="41050" anchor="ctr">
                    <a:lnL>
                      <a:noFill/>
                    </a:lnL>
                    <a:lnR>
                      <a:noFill/>
                    </a:lnR>
                    <a:lnT>
                      <a:noFill/>
                    </a:lnT>
                    <a:lnB>
                      <a:noFill/>
                    </a:lnB>
                    <a:noFill/>
                  </a:tcPr>
                </a:tc>
                <a:extLst>
                  <a:ext uri="{0D108BD9-81ED-4DB2-BD59-A6C34878D82A}">
                    <a16:rowId xmlns:a16="http://schemas.microsoft.com/office/drawing/2014/main" val="390338449"/>
                  </a:ext>
                </a:extLst>
              </a:tr>
              <a:tr h="599474">
                <a:tc>
                  <a:txBody>
                    <a:bodyPr/>
                    <a:lstStyle/>
                    <a:p>
                      <a:r>
                        <a:rPr lang="en-US" sz="2800" dirty="0">
                          <a:latin typeface="Kalpurush" panose="02000600000000000000" pitchFamily="2" charset="0"/>
                          <a:cs typeface="Kalpurush" panose="02000600000000000000" pitchFamily="2" charset="0"/>
                        </a:rPr>
                        <a:t>📦 </a:t>
                      </a:r>
                      <a:r>
                        <a:rPr lang="as-IN" sz="2800" dirty="0">
                          <a:latin typeface="Kalpurush" panose="02000600000000000000" pitchFamily="2" charset="0"/>
                          <a:cs typeface="Kalpurush" panose="02000600000000000000" pitchFamily="2" charset="0"/>
                        </a:rPr>
                        <a:t>২. স্থানীয়ভাবে ব্লকের সহজলভ্যতা নেই</a:t>
                      </a:r>
                    </a:p>
                  </a:txBody>
                  <a:tcPr marL="82101" marR="82101" marT="41050" marB="41050" anchor="ctr">
                    <a:lnL>
                      <a:noFill/>
                    </a:lnL>
                    <a:lnR>
                      <a:noFill/>
                    </a:lnR>
                    <a:lnT>
                      <a:noFill/>
                    </a:lnT>
                    <a:lnB>
                      <a:noFill/>
                    </a:lnB>
                    <a:noFill/>
                  </a:tcPr>
                </a:tc>
                <a:tc>
                  <a:txBody>
                    <a:bodyPr/>
                    <a:lstStyle/>
                    <a:p>
                      <a:r>
                        <a:rPr lang="as-IN" sz="2800" dirty="0">
                          <a:latin typeface="Kalpurush" panose="02000600000000000000" pitchFamily="2" charset="0"/>
                          <a:cs typeface="Kalpurush" panose="02000600000000000000" pitchFamily="2" charset="0"/>
                        </a:rPr>
                        <a:t>✔️ অঞ্চলভিত্তিক ক্ষুদ্র ও মাঝারি ব্লক উৎপাদন ইউনিট স্থাপন ও প্রণোদনা প্রদান</a:t>
                      </a:r>
                    </a:p>
                  </a:txBody>
                  <a:tcPr marL="82101" marR="82101" marT="41050" marB="41050" anchor="ctr">
                    <a:lnL>
                      <a:noFill/>
                    </a:lnL>
                    <a:lnR>
                      <a:noFill/>
                    </a:lnR>
                    <a:lnT>
                      <a:noFill/>
                    </a:lnT>
                    <a:lnB>
                      <a:noFill/>
                    </a:lnB>
                    <a:noFill/>
                  </a:tcPr>
                </a:tc>
                <a:extLst>
                  <a:ext uri="{0D108BD9-81ED-4DB2-BD59-A6C34878D82A}">
                    <a16:rowId xmlns:a16="http://schemas.microsoft.com/office/drawing/2014/main" val="2598409534"/>
                  </a:ext>
                </a:extLst>
              </a:tr>
              <a:tr h="546216">
                <a:tc>
                  <a:txBody>
                    <a:bodyPr/>
                    <a:lstStyle/>
                    <a:p>
                      <a:r>
                        <a:rPr lang="en-US" sz="2800" dirty="0">
                          <a:latin typeface="Kalpurush" panose="02000600000000000000" pitchFamily="2" charset="0"/>
                          <a:cs typeface="Kalpurush" panose="02000600000000000000" pitchFamily="2" charset="0"/>
                        </a:rPr>
                        <a:t>💰 </a:t>
                      </a:r>
                      <a:r>
                        <a:rPr lang="as-IN" sz="2800" dirty="0">
                          <a:latin typeface="Kalpurush" panose="02000600000000000000" pitchFamily="2" charset="0"/>
                          <a:cs typeface="Kalpurush" panose="02000600000000000000" pitchFamily="2" charset="0"/>
                        </a:rPr>
                        <a:t>৩. প্রচলিত ধ্যানধারণা — ইটই ভালো</a:t>
                      </a:r>
                    </a:p>
                  </a:txBody>
                  <a:tcPr marL="82101" marR="82101" marT="41050" marB="41050" anchor="ctr">
                    <a:lnL>
                      <a:noFill/>
                    </a:lnL>
                    <a:lnR>
                      <a:noFill/>
                    </a:lnR>
                    <a:lnT>
                      <a:noFill/>
                    </a:lnT>
                    <a:lnB>
                      <a:noFill/>
                    </a:lnB>
                    <a:noFill/>
                  </a:tcPr>
                </a:tc>
                <a:tc>
                  <a:txBody>
                    <a:bodyPr/>
                    <a:lstStyle/>
                    <a:p>
                      <a:r>
                        <a:rPr lang="as-IN" sz="2800" dirty="0">
                          <a:latin typeface="Kalpurush" panose="02000600000000000000" pitchFamily="2" charset="0"/>
                          <a:cs typeface="Kalpurush" panose="02000600000000000000" pitchFamily="2" charset="0"/>
                        </a:rPr>
                        <a:t>✔️ সচেতনতামূলক প্রচার, পোস্টার, ভিডিও ও ফিল্ড ভিজিট আয়োজন</a:t>
                      </a:r>
                    </a:p>
                  </a:txBody>
                  <a:tcPr marL="82101" marR="82101" marT="41050" marB="41050" anchor="ctr">
                    <a:lnL>
                      <a:noFill/>
                    </a:lnL>
                    <a:lnR>
                      <a:noFill/>
                    </a:lnR>
                    <a:lnT>
                      <a:noFill/>
                    </a:lnT>
                    <a:lnB>
                      <a:noFill/>
                    </a:lnB>
                    <a:noFill/>
                  </a:tcPr>
                </a:tc>
                <a:extLst>
                  <a:ext uri="{0D108BD9-81ED-4DB2-BD59-A6C34878D82A}">
                    <a16:rowId xmlns:a16="http://schemas.microsoft.com/office/drawing/2014/main" val="3796676632"/>
                  </a:ext>
                </a:extLst>
              </a:tr>
              <a:tr h="726552">
                <a:tc>
                  <a:txBody>
                    <a:bodyPr/>
                    <a:lstStyle/>
                    <a:p>
                      <a:r>
                        <a:rPr lang="en-US" sz="2800" dirty="0">
                          <a:latin typeface="Kalpurush" panose="02000600000000000000" pitchFamily="2" charset="0"/>
                          <a:cs typeface="Kalpurush" panose="02000600000000000000" pitchFamily="2" charset="0"/>
                        </a:rPr>
                        <a:t>🏢 </a:t>
                      </a:r>
                      <a:r>
                        <a:rPr lang="as-IN" sz="2800" dirty="0">
                          <a:latin typeface="Kalpurush" panose="02000600000000000000" pitchFamily="2" charset="0"/>
                          <a:cs typeface="Kalpurush" panose="02000600000000000000" pitchFamily="2" charset="0"/>
                        </a:rPr>
                        <a:t>৪. প্রকৌশলী ও ঠিকাদারদের অনীহা</a:t>
                      </a:r>
                    </a:p>
                  </a:txBody>
                  <a:tcPr marL="82101" marR="82101" marT="41050" marB="41050" anchor="ctr">
                    <a:lnL>
                      <a:noFill/>
                    </a:lnL>
                    <a:lnR>
                      <a:noFill/>
                    </a:lnR>
                    <a:lnT>
                      <a:noFill/>
                    </a:lnT>
                    <a:lnB>
                      <a:noFill/>
                    </a:lnB>
                    <a:noFill/>
                  </a:tcPr>
                </a:tc>
                <a:tc>
                  <a:txBody>
                    <a:bodyPr/>
                    <a:lstStyle/>
                    <a:p>
                      <a:r>
                        <a:rPr lang="as-IN" sz="2800" dirty="0">
                          <a:latin typeface="Kalpurush" panose="02000600000000000000" pitchFamily="2" charset="0"/>
                          <a:cs typeface="Kalpurush" panose="02000600000000000000" pitchFamily="2" charset="0"/>
                        </a:rPr>
                        <a:t>✔️ ডিজাইন গাইডলাইন ও স্ট্যান্ডার্ড কোড প্রকাশ এবং সরকারি প্রকল্পে বাধ্যতামূলক ব্যবহার</a:t>
                      </a:r>
                    </a:p>
                  </a:txBody>
                  <a:tcPr marL="82101" marR="82101" marT="41050" marB="41050" anchor="ctr">
                    <a:lnL>
                      <a:noFill/>
                    </a:lnL>
                    <a:lnR>
                      <a:noFill/>
                    </a:lnR>
                    <a:lnT>
                      <a:noFill/>
                    </a:lnT>
                    <a:lnB>
                      <a:noFill/>
                    </a:lnB>
                    <a:noFill/>
                  </a:tcPr>
                </a:tc>
                <a:extLst>
                  <a:ext uri="{0D108BD9-81ED-4DB2-BD59-A6C34878D82A}">
                    <a16:rowId xmlns:a16="http://schemas.microsoft.com/office/drawing/2014/main" val="533317458"/>
                  </a:ext>
                </a:extLst>
              </a:tr>
              <a:tr h="546216">
                <a:tc>
                  <a:txBody>
                    <a:bodyPr/>
                    <a:lstStyle/>
                    <a:p>
                      <a:r>
                        <a:rPr lang="en-US" sz="2800" dirty="0">
                          <a:latin typeface="Kalpurush" panose="02000600000000000000" pitchFamily="2" charset="0"/>
                          <a:cs typeface="Kalpurush" panose="02000600000000000000" pitchFamily="2" charset="0"/>
                        </a:rPr>
                        <a:t>📊 </a:t>
                      </a:r>
                      <a:r>
                        <a:rPr lang="as-IN" sz="2800" dirty="0">
                          <a:latin typeface="Kalpurush" panose="02000600000000000000" pitchFamily="2" charset="0"/>
                          <a:cs typeface="Kalpurush" panose="02000600000000000000" pitchFamily="2" charset="0"/>
                        </a:rPr>
                        <a:t>৫. মান নিয়ন্ত্রণের ঘাটতি</a:t>
                      </a:r>
                    </a:p>
                  </a:txBody>
                  <a:tcPr marL="82101" marR="82101" marT="41050" marB="41050" anchor="ctr">
                    <a:lnL>
                      <a:noFill/>
                    </a:lnL>
                    <a:lnR>
                      <a:noFill/>
                    </a:lnR>
                    <a:lnT>
                      <a:noFill/>
                    </a:lnT>
                    <a:lnB>
                      <a:noFill/>
                    </a:lnB>
                    <a:noFill/>
                  </a:tcPr>
                </a:tc>
                <a:tc>
                  <a:txBody>
                    <a:bodyPr/>
                    <a:lstStyle/>
                    <a:p>
                      <a:r>
                        <a:rPr lang="as-IN" sz="2800" dirty="0">
                          <a:latin typeface="Kalpurush" panose="02000600000000000000" pitchFamily="2" charset="0"/>
                          <a:cs typeface="Kalpurush" panose="02000600000000000000" pitchFamily="2" charset="0"/>
                        </a:rPr>
                        <a:t>✔️ ব্লক পরীক্ষার জন্য স্থানীয় ল্যাব সুবিধা, মান সনদ প্রদান</a:t>
                      </a:r>
                    </a:p>
                  </a:txBody>
                  <a:tcPr marL="82101" marR="82101" marT="41050" marB="41050" anchor="ctr">
                    <a:lnL>
                      <a:noFill/>
                    </a:lnL>
                    <a:lnR>
                      <a:noFill/>
                    </a:lnR>
                    <a:lnT>
                      <a:noFill/>
                    </a:lnT>
                    <a:lnB>
                      <a:noFill/>
                    </a:lnB>
                    <a:noFill/>
                  </a:tcPr>
                </a:tc>
                <a:extLst>
                  <a:ext uri="{0D108BD9-81ED-4DB2-BD59-A6C34878D82A}">
                    <a16:rowId xmlns:a16="http://schemas.microsoft.com/office/drawing/2014/main" val="1576722213"/>
                  </a:ext>
                </a:extLst>
              </a:tr>
              <a:tr h="599474">
                <a:tc>
                  <a:txBody>
                    <a:bodyPr/>
                    <a:lstStyle/>
                    <a:p>
                      <a:r>
                        <a:rPr lang="en-US" sz="2800" dirty="0">
                          <a:latin typeface="Kalpurush" panose="02000600000000000000" pitchFamily="2" charset="0"/>
                          <a:cs typeface="Kalpurush" panose="02000600000000000000" pitchFamily="2" charset="0"/>
                        </a:rPr>
                        <a:t>🚛 </a:t>
                      </a:r>
                      <a:r>
                        <a:rPr lang="as-IN" sz="2800" dirty="0">
                          <a:latin typeface="Kalpurush" panose="02000600000000000000" pitchFamily="2" charset="0"/>
                          <a:cs typeface="Kalpurush" panose="02000600000000000000" pitchFamily="2" charset="0"/>
                        </a:rPr>
                        <a:t>৬. পরিবহন ঝামেলা বা খরচ বেশি</a:t>
                      </a:r>
                    </a:p>
                  </a:txBody>
                  <a:tcPr marL="82101" marR="82101" marT="41050" marB="41050" anchor="ctr">
                    <a:lnL>
                      <a:noFill/>
                    </a:lnL>
                    <a:lnR>
                      <a:noFill/>
                    </a:lnR>
                    <a:lnT>
                      <a:noFill/>
                    </a:lnT>
                    <a:lnB>
                      <a:noFill/>
                    </a:lnB>
                    <a:noFill/>
                  </a:tcPr>
                </a:tc>
                <a:tc>
                  <a:txBody>
                    <a:bodyPr/>
                    <a:lstStyle/>
                    <a:p>
                      <a:r>
                        <a:rPr lang="as-IN" sz="2800" dirty="0">
                          <a:latin typeface="Kalpurush" panose="02000600000000000000" pitchFamily="2" charset="0"/>
                          <a:cs typeface="Kalpurush" panose="02000600000000000000" pitchFamily="2" charset="0"/>
                        </a:rPr>
                        <a:t>✔️ নির্মাণস্থলের পাশে উৎপাদন সুবিধা অথবা কমপ্যাক্ট ডিজাইনযুক্ত ব্লক</a:t>
                      </a:r>
                    </a:p>
                  </a:txBody>
                  <a:tcPr marL="82101" marR="82101" marT="41050" marB="41050" anchor="ctr">
                    <a:lnL>
                      <a:noFill/>
                    </a:lnL>
                    <a:lnR>
                      <a:noFill/>
                    </a:lnR>
                    <a:lnT>
                      <a:noFill/>
                    </a:lnT>
                    <a:lnB>
                      <a:noFill/>
                    </a:lnB>
                    <a:noFill/>
                  </a:tcPr>
                </a:tc>
                <a:extLst>
                  <a:ext uri="{0D108BD9-81ED-4DB2-BD59-A6C34878D82A}">
                    <a16:rowId xmlns:a16="http://schemas.microsoft.com/office/drawing/2014/main" val="568190709"/>
                  </a:ext>
                </a:extLst>
              </a:tr>
              <a:tr h="546216">
                <a:tc>
                  <a:txBody>
                    <a:bodyPr/>
                    <a:lstStyle/>
                    <a:p>
                      <a:r>
                        <a:rPr lang="en-US" sz="2800" dirty="0">
                          <a:latin typeface="Kalpurush" panose="02000600000000000000" pitchFamily="2" charset="0"/>
                          <a:cs typeface="Kalpurush" panose="02000600000000000000" pitchFamily="2" charset="0"/>
                        </a:rPr>
                        <a:t>🏦 </a:t>
                      </a:r>
                      <a:r>
                        <a:rPr lang="as-IN" sz="2800" dirty="0">
                          <a:latin typeface="Kalpurush" panose="02000600000000000000" pitchFamily="2" charset="0"/>
                          <a:cs typeface="Kalpurush" panose="02000600000000000000" pitchFamily="2" charset="0"/>
                        </a:rPr>
                        <a:t>৭. অর্থায়নের অভাব বা অনিচ্ছুক বিনিয়োগকারী</a:t>
                      </a:r>
                    </a:p>
                  </a:txBody>
                  <a:tcPr marL="82101" marR="82101" marT="41050" marB="41050" anchor="ctr">
                    <a:lnL>
                      <a:noFill/>
                    </a:lnL>
                    <a:lnR>
                      <a:noFill/>
                    </a:lnR>
                    <a:lnT>
                      <a:noFill/>
                    </a:lnT>
                    <a:lnB>
                      <a:noFill/>
                    </a:lnB>
                    <a:noFill/>
                  </a:tcPr>
                </a:tc>
                <a:tc>
                  <a:txBody>
                    <a:bodyPr/>
                    <a:lstStyle/>
                    <a:p>
                      <a:r>
                        <a:rPr lang="as-IN" sz="2800" dirty="0">
                          <a:latin typeface="Kalpurush" panose="02000600000000000000" pitchFamily="2" charset="0"/>
                          <a:cs typeface="Kalpurush" panose="02000600000000000000" pitchFamily="2" charset="0"/>
                        </a:rPr>
                        <a:t>✔️ ক্ষুদ্র উদ্যোক্তা ও উৎপাদকদের জন্য সহজ শর্তে ঋণ ও প্রশিক্ষণ</a:t>
                      </a:r>
                    </a:p>
                  </a:txBody>
                  <a:tcPr marL="82101" marR="82101" marT="41050" marB="41050" anchor="ctr">
                    <a:lnL>
                      <a:noFill/>
                    </a:lnL>
                    <a:lnR>
                      <a:noFill/>
                    </a:lnR>
                    <a:lnT>
                      <a:noFill/>
                    </a:lnT>
                    <a:lnB>
                      <a:noFill/>
                    </a:lnB>
                    <a:noFill/>
                  </a:tcPr>
                </a:tc>
                <a:extLst>
                  <a:ext uri="{0D108BD9-81ED-4DB2-BD59-A6C34878D82A}">
                    <a16:rowId xmlns:a16="http://schemas.microsoft.com/office/drawing/2014/main" val="3216288111"/>
                  </a:ext>
                </a:extLst>
              </a:tr>
            </a:tbl>
          </a:graphicData>
        </a:graphic>
      </p:graphicFrame>
      <p:sp>
        <p:nvSpPr>
          <p:cNvPr id="3" name="TextBox 2">
            <a:extLst>
              <a:ext uri="{FF2B5EF4-FFF2-40B4-BE49-F238E27FC236}">
                <a16:creationId xmlns:a16="http://schemas.microsoft.com/office/drawing/2014/main" id="{AD121A4B-38C0-2AE9-FE0B-9B896834E965}"/>
              </a:ext>
            </a:extLst>
          </p:cNvPr>
          <p:cNvSpPr txBox="1"/>
          <p:nvPr/>
        </p:nvSpPr>
        <p:spPr>
          <a:xfrm>
            <a:off x="5566944" y="324040"/>
            <a:ext cx="7425156" cy="584775"/>
          </a:xfrm>
          <a:prstGeom prst="rect">
            <a:avLst/>
          </a:prstGeom>
          <a:noFill/>
        </p:spPr>
        <p:txBody>
          <a:bodyPr wrap="square">
            <a:spAutoFit/>
          </a:bodyPr>
          <a:lstStyle/>
          <a:p>
            <a:r>
              <a:rPr lang="en-US" sz="3200" dirty="0">
                <a:latin typeface="Kalpurush" panose="02000600000000000000" pitchFamily="2" charset="0"/>
                <a:cs typeface="Kalpurush" panose="02000600000000000000" pitchFamily="2" charset="0"/>
              </a:rPr>
              <a:t>🧱 </a:t>
            </a:r>
            <a:r>
              <a:rPr lang="as-IN" sz="3200" dirty="0">
                <a:latin typeface="Kalpurush" panose="02000600000000000000" pitchFamily="2" charset="0"/>
                <a:cs typeface="Kalpurush" panose="02000600000000000000" pitchFamily="2" charset="0"/>
              </a:rPr>
              <a:t>ব্লক ব্যবহারের চ্যালেঞ্জ ও </a:t>
            </a:r>
            <a:r>
              <a:rPr lang="en-US" sz="3200" dirty="0" err="1">
                <a:latin typeface="Kalpurush" panose="02000600000000000000" pitchFamily="2" charset="0"/>
                <a:cs typeface="Kalpurush" panose="02000600000000000000" pitchFamily="2" charset="0"/>
              </a:rPr>
              <a:t>সম্ভাব্য</a:t>
            </a:r>
            <a:r>
              <a:rPr lang="en-US" sz="3200" dirty="0">
                <a:latin typeface="Kalpurush" panose="02000600000000000000" pitchFamily="2" charset="0"/>
                <a:cs typeface="Kalpurush" panose="02000600000000000000" pitchFamily="2" charset="0"/>
              </a:rPr>
              <a:t> </a:t>
            </a:r>
            <a:r>
              <a:rPr lang="as-IN" sz="3200" dirty="0">
                <a:latin typeface="Kalpurush" panose="02000600000000000000" pitchFamily="2" charset="0"/>
                <a:cs typeface="Kalpurush" panose="02000600000000000000" pitchFamily="2" charset="0"/>
              </a:rPr>
              <a:t>সমাধান</a:t>
            </a:r>
            <a:endParaRPr lang="en-US" sz="3200" dirty="0">
              <a:latin typeface="Kalpurush" panose="02000600000000000000" pitchFamily="2" charset="0"/>
              <a:cs typeface="Kalpurush" panose="02000600000000000000" pitchFamily="2" charset="0"/>
            </a:endParaRPr>
          </a:p>
        </p:txBody>
      </p:sp>
      <p:pic>
        <p:nvPicPr>
          <p:cNvPr id="4" name="Picture 3">
            <a:extLst>
              <a:ext uri="{FF2B5EF4-FFF2-40B4-BE49-F238E27FC236}">
                <a16:creationId xmlns:a16="http://schemas.microsoft.com/office/drawing/2014/main" id="{F2DB761F-7D03-D101-D26A-15CA857BF1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46197" y="6456738"/>
            <a:ext cx="3742660" cy="3742660"/>
          </a:xfrm>
          <a:prstGeom prst="rect">
            <a:avLst/>
          </a:prstGeom>
        </p:spPr>
      </p:pic>
      <p:pic>
        <p:nvPicPr>
          <p:cNvPr id="5" name="Picture 4">
            <a:extLst>
              <a:ext uri="{FF2B5EF4-FFF2-40B4-BE49-F238E27FC236}">
                <a16:creationId xmlns:a16="http://schemas.microsoft.com/office/drawing/2014/main" id="{DE89476D-AE11-4D20-8086-58DB90EEC3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88895" y="6456735"/>
            <a:ext cx="3585743" cy="3585743"/>
          </a:xfrm>
          <a:prstGeom prst="rect">
            <a:avLst/>
          </a:prstGeom>
        </p:spPr>
      </p:pic>
      <p:pic>
        <p:nvPicPr>
          <p:cNvPr id="6" name="Picture 5">
            <a:extLst>
              <a:ext uri="{FF2B5EF4-FFF2-40B4-BE49-F238E27FC236}">
                <a16:creationId xmlns:a16="http://schemas.microsoft.com/office/drawing/2014/main" id="{FCA227BE-DFE1-3DB9-08EA-27EA997068F1}"/>
              </a:ext>
            </a:extLst>
          </p:cNvPr>
          <p:cNvPicPr>
            <a:picLocks noChangeAspect="1"/>
          </p:cNvPicPr>
          <p:nvPr/>
        </p:nvPicPr>
        <p:blipFill>
          <a:blip r:embed="rId5"/>
          <a:stretch>
            <a:fillRect/>
          </a:stretch>
        </p:blipFill>
        <p:spPr>
          <a:xfrm>
            <a:off x="1403498" y="6456738"/>
            <a:ext cx="3742660" cy="3742660"/>
          </a:xfrm>
          <a:prstGeom prst="rect">
            <a:avLst/>
          </a:prstGeom>
        </p:spPr>
      </p:pic>
    </p:spTree>
    <p:extLst>
      <p:ext uri="{BB962C8B-B14F-4D97-AF65-F5344CB8AC3E}">
        <p14:creationId xmlns:p14="http://schemas.microsoft.com/office/powerpoint/2010/main" val="2071412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04900" y="608797"/>
            <a:ext cx="15411450" cy="707886"/>
          </a:xfrm>
          <a:prstGeom prst="rect">
            <a:avLst/>
          </a:prstGeom>
        </p:spPr>
        <p:txBody>
          <a:bodyPr wrap="square">
            <a:spAutoFit/>
          </a:bodyPr>
          <a:lstStyle/>
          <a:p>
            <a:r>
              <a:rPr lang="en-US" sz="4000" b="1" dirty="0">
                <a:solidFill>
                  <a:srgbClr val="7030A0"/>
                </a:solidFill>
                <a:latin typeface="Times New Roman" panose="02020603050405020304" pitchFamily="18" charset="0"/>
                <a:cs typeface="Times New Roman" panose="02020603050405020304" pitchFamily="18" charset="0"/>
              </a:rPr>
              <a:t>American Society for Testing and Materials Standard Concrete Block</a:t>
            </a:r>
          </a:p>
        </p:txBody>
      </p:sp>
      <p:graphicFrame>
        <p:nvGraphicFramePr>
          <p:cNvPr id="3" name="Table 2"/>
          <p:cNvGraphicFramePr>
            <a:graphicFrameLocks noGrp="1"/>
          </p:cNvGraphicFramePr>
          <p:nvPr>
            <p:extLst>
              <p:ext uri="{D42A27DB-BD31-4B8C-83A1-F6EECF244321}">
                <p14:modId xmlns:p14="http://schemas.microsoft.com/office/powerpoint/2010/main" val="2515600711"/>
              </p:ext>
            </p:extLst>
          </p:nvPr>
        </p:nvGraphicFramePr>
        <p:xfrm>
          <a:off x="552450" y="1766888"/>
          <a:ext cx="16840199" cy="6643220"/>
        </p:xfrm>
        <a:graphic>
          <a:graphicData uri="http://schemas.openxmlformats.org/drawingml/2006/table">
            <a:tbl>
              <a:tblPr firstRow="1" bandRow="1">
                <a:tableStyleId>{5C22544A-7EE6-4342-B048-85BDC9FD1C3A}</a:tableStyleId>
              </a:tblPr>
              <a:tblGrid>
                <a:gridCol w="3531009">
                  <a:extLst>
                    <a:ext uri="{9D8B030D-6E8A-4147-A177-3AD203B41FA5}">
                      <a16:colId xmlns:a16="http://schemas.microsoft.com/office/drawing/2014/main" val="20000"/>
                    </a:ext>
                  </a:extLst>
                </a:gridCol>
                <a:gridCol w="3531009">
                  <a:extLst>
                    <a:ext uri="{9D8B030D-6E8A-4147-A177-3AD203B41FA5}">
                      <a16:colId xmlns:a16="http://schemas.microsoft.com/office/drawing/2014/main" val="20001"/>
                    </a:ext>
                  </a:extLst>
                </a:gridCol>
                <a:gridCol w="2933455">
                  <a:extLst>
                    <a:ext uri="{9D8B030D-6E8A-4147-A177-3AD203B41FA5}">
                      <a16:colId xmlns:a16="http://schemas.microsoft.com/office/drawing/2014/main" val="20002"/>
                    </a:ext>
                  </a:extLst>
                </a:gridCol>
                <a:gridCol w="3612494">
                  <a:extLst>
                    <a:ext uri="{9D8B030D-6E8A-4147-A177-3AD203B41FA5}">
                      <a16:colId xmlns:a16="http://schemas.microsoft.com/office/drawing/2014/main" val="20003"/>
                    </a:ext>
                  </a:extLst>
                </a:gridCol>
                <a:gridCol w="3232232">
                  <a:extLst>
                    <a:ext uri="{9D8B030D-6E8A-4147-A177-3AD203B41FA5}">
                      <a16:colId xmlns:a16="http://schemas.microsoft.com/office/drawing/2014/main" val="20004"/>
                    </a:ext>
                  </a:extLst>
                </a:gridCol>
              </a:tblGrid>
              <a:tr h="731376">
                <a:tc rowSpan="3">
                  <a:txBody>
                    <a:bodyPr/>
                    <a:lstStyle/>
                    <a:p>
                      <a:pPr algn="ctr"/>
                      <a:endParaRPr lang="en-US" sz="2800" dirty="0">
                        <a:solidFill>
                          <a:schemeClr val="tx1"/>
                        </a:solidFill>
                        <a:latin typeface="Times New Roman" panose="02020603050405020304" pitchFamily="18" charset="0"/>
                        <a:cs typeface="Times New Roman" panose="02020603050405020304" pitchFamily="18" charset="0"/>
                      </a:endParaRPr>
                    </a:p>
                    <a:p>
                      <a:pPr algn="ctr"/>
                      <a:endParaRPr lang="en-US" sz="2800" dirty="0">
                        <a:solidFill>
                          <a:schemeClr val="tx1"/>
                        </a:solidFill>
                        <a:latin typeface="Times New Roman" panose="02020603050405020304" pitchFamily="18" charset="0"/>
                        <a:cs typeface="Times New Roman" panose="02020603050405020304" pitchFamily="18" charset="0"/>
                      </a:endParaRPr>
                    </a:p>
                    <a:p>
                      <a:pPr algn="ctr"/>
                      <a:r>
                        <a:rPr lang="en-US" sz="2800" dirty="0">
                          <a:solidFill>
                            <a:schemeClr val="tx1"/>
                          </a:solidFill>
                          <a:latin typeface="Times New Roman" panose="02020603050405020304" pitchFamily="18" charset="0"/>
                          <a:cs typeface="Times New Roman" panose="02020603050405020304" pitchFamily="18" charset="0"/>
                        </a:rPr>
                        <a:t>Item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en-US" sz="2800" baseline="0" dirty="0">
                          <a:solidFill>
                            <a:schemeClr val="tx1"/>
                          </a:solidFill>
                          <a:latin typeface="Times New Roman" panose="02020603050405020304" pitchFamily="18" charset="0"/>
                          <a:cs typeface="Times New Roman" panose="02020603050405020304" pitchFamily="18" charset="0"/>
                        </a:rPr>
                        <a:t>Minimum Result of ASTM C 90 &amp; 129 and (ASTM C936 for pavers) Standard Concrete Block</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731376">
                <a:tc vMerge="1">
                  <a:txBody>
                    <a:bodyPr/>
                    <a:lstStyle/>
                    <a:p>
                      <a:pPr algn="ctr"/>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800" dirty="0">
                          <a:solidFill>
                            <a:schemeClr val="tx1"/>
                          </a:solidFill>
                          <a:latin typeface="Times New Roman" panose="02020603050405020304" pitchFamily="18" charset="0"/>
                          <a:cs typeface="Times New Roman" panose="02020603050405020304" pitchFamily="18" charset="0"/>
                        </a:rPr>
                        <a:t>Loadbearing Wall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800" dirty="0">
                          <a:solidFill>
                            <a:schemeClr val="tx1"/>
                          </a:solidFill>
                          <a:latin typeface="Times New Roman" panose="02020603050405020304" pitchFamily="18" charset="0"/>
                          <a:cs typeface="Times New Roman" panose="02020603050405020304" pitchFamily="18" charset="0"/>
                        </a:rPr>
                        <a:t>Non-loadbearing</a:t>
                      </a:r>
                      <a:r>
                        <a:rPr lang="en-US" sz="2800" baseline="0" dirty="0">
                          <a:solidFill>
                            <a:schemeClr val="tx1"/>
                          </a:solidFill>
                          <a:latin typeface="Times New Roman" panose="02020603050405020304" pitchFamily="18" charset="0"/>
                          <a:cs typeface="Times New Roman" panose="02020603050405020304" pitchFamily="18" charset="0"/>
                        </a:rPr>
                        <a:t> Wall</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01"/>
                  </a:ext>
                </a:extLst>
              </a:tr>
              <a:tr h="1823960">
                <a:tc vMerge="1">
                  <a:txBody>
                    <a:bodyPr/>
                    <a:lstStyle/>
                    <a:p>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Compressive Strength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Water Absorption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Compressive Strength</a:t>
                      </a:r>
                    </a:p>
                    <a:p>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Water Absorption</a:t>
                      </a:r>
                    </a:p>
                    <a:p>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885702">
                <a:tc>
                  <a:txBody>
                    <a:bodyPr/>
                    <a:lstStyle/>
                    <a:p>
                      <a:r>
                        <a:rPr lang="en-US" sz="2800" dirty="0">
                          <a:solidFill>
                            <a:schemeClr val="tx1"/>
                          </a:solidFill>
                          <a:latin typeface="Times New Roman" panose="02020603050405020304" pitchFamily="18" charset="0"/>
                          <a:cs typeface="Times New Roman" panose="02020603050405020304" pitchFamily="18" charset="0"/>
                        </a:rPr>
                        <a:t>Solid Block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1900 </a:t>
                      </a:r>
                      <a:r>
                        <a:rPr lang="en-US" sz="2800" dirty="0" err="1">
                          <a:solidFill>
                            <a:schemeClr val="tx1"/>
                          </a:solidFill>
                          <a:latin typeface="Times New Roman" panose="02020603050405020304" pitchFamily="18" charset="0"/>
                          <a:cs typeface="Times New Roman" panose="02020603050405020304" pitchFamily="18" charset="0"/>
                        </a:rPr>
                        <a:t>PSi</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500 </a:t>
                      </a:r>
                      <a:r>
                        <a:rPr lang="en-US" sz="2800" dirty="0" err="1">
                          <a:solidFill>
                            <a:schemeClr val="tx1"/>
                          </a:solidFill>
                          <a:latin typeface="Times New Roman" panose="02020603050405020304" pitchFamily="18" charset="0"/>
                          <a:cs typeface="Times New Roman" panose="02020603050405020304" pitchFamily="18" charset="0"/>
                        </a:rPr>
                        <a:t>PSi</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885702">
                <a:tc>
                  <a:txBody>
                    <a:bodyPr/>
                    <a:lstStyle/>
                    <a:p>
                      <a:r>
                        <a:rPr lang="en-US" sz="2800" dirty="0">
                          <a:solidFill>
                            <a:schemeClr val="tx1"/>
                          </a:solidFill>
                          <a:latin typeface="Times New Roman" panose="02020603050405020304" pitchFamily="18" charset="0"/>
                          <a:cs typeface="Times New Roman" panose="02020603050405020304" pitchFamily="18" charset="0"/>
                        </a:rPr>
                        <a:t>Hollow Block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Times New Roman" panose="02020603050405020304" pitchFamily="18" charset="0"/>
                          <a:cs typeface="Times New Roman" panose="02020603050405020304" pitchFamily="18" charset="0"/>
                        </a:rPr>
                        <a:t>1900 </a:t>
                      </a:r>
                      <a:r>
                        <a:rPr lang="en-US" sz="2800" dirty="0" err="1">
                          <a:solidFill>
                            <a:schemeClr val="tx1"/>
                          </a:solidFill>
                          <a:latin typeface="Times New Roman" panose="02020603050405020304" pitchFamily="18" charset="0"/>
                          <a:cs typeface="Times New Roman" panose="02020603050405020304" pitchFamily="18" charset="0"/>
                        </a:rPr>
                        <a:t>PSi</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500 Psi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271245">
                <a:tc>
                  <a:txBody>
                    <a:bodyPr/>
                    <a:lstStyle/>
                    <a:p>
                      <a:r>
                        <a:rPr lang="en-US" sz="2800" dirty="0" err="1">
                          <a:solidFill>
                            <a:schemeClr val="tx1"/>
                          </a:solidFill>
                          <a:latin typeface="Times New Roman" panose="02020603050405020304" pitchFamily="18" charset="0"/>
                          <a:cs typeface="Times New Roman" panose="02020603050405020304" pitchFamily="18" charset="0"/>
                        </a:rPr>
                        <a:t>Uni</a:t>
                      </a:r>
                      <a:r>
                        <a:rPr lang="en-US" sz="2800" dirty="0">
                          <a:solidFill>
                            <a:schemeClr val="tx1"/>
                          </a:solidFill>
                          <a:latin typeface="Times New Roman" panose="02020603050405020304" pitchFamily="18" charset="0"/>
                          <a:cs typeface="Times New Roman" panose="02020603050405020304" pitchFamily="18" charset="0"/>
                        </a:rPr>
                        <a:t> Paver Block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4000–8000 psi depending on road 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50321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262417578"/>
              </p:ext>
            </p:extLst>
          </p:nvPr>
        </p:nvGraphicFramePr>
        <p:xfrm>
          <a:off x="712196" y="1839933"/>
          <a:ext cx="16509003" cy="7246917"/>
        </p:xfrm>
        <a:graphic>
          <a:graphicData uri="http://schemas.openxmlformats.org/drawingml/2006/table">
            <a:tbl>
              <a:tblPr firstRow="1" bandRow="1">
                <a:tableStyleId>{5C22544A-7EE6-4342-B048-85BDC9FD1C3A}</a:tableStyleId>
              </a:tblPr>
              <a:tblGrid>
                <a:gridCol w="3461565">
                  <a:extLst>
                    <a:ext uri="{9D8B030D-6E8A-4147-A177-3AD203B41FA5}">
                      <a16:colId xmlns:a16="http://schemas.microsoft.com/office/drawing/2014/main" val="20000"/>
                    </a:ext>
                  </a:extLst>
                </a:gridCol>
                <a:gridCol w="3461565">
                  <a:extLst>
                    <a:ext uri="{9D8B030D-6E8A-4147-A177-3AD203B41FA5}">
                      <a16:colId xmlns:a16="http://schemas.microsoft.com/office/drawing/2014/main" val="20001"/>
                    </a:ext>
                  </a:extLst>
                </a:gridCol>
                <a:gridCol w="2875762">
                  <a:extLst>
                    <a:ext uri="{9D8B030D-6E8A-4147-A177-3AD203B41FA5}">
                      <a16:colId xmlns:a16="http://schemas.microsoft.com/office/drawing/2014/main" val="20002"/>
                    </a:ext>
                  </a:extLst>
                </a:gridCol>
                <a:gridCol w="3541447">
                  <a:extLst>
                    <a:ext uri="{9D8B030D-6E8A-4147-A177-3AD203B41FA5}">
                      <a16:colId xmlns:a16="http://schemas.microsoft.com/office/drawing/2014/main" val="20003"/>
                    </a:ext>
                  </a:extLst>
                </a:gridCol>
                <a:gridCol w="3168664">
                  <a:extLst>
                    <a:ext uri="{9D8B030D-6E8A-4147-A177-3AD203B41FA5}">
                      <a16:colId xmlns:a16="http://schemas.microsoft.com/office/drawing/2014/main" val="20004"/>
                    </a:ext>
                  </a:extLst>
                </a:gridCol>
              </a:tblGrid>
              <a:tr h="891720">
                <a:tc rowSpan="3">
                  <a:txBody>
                    <a:bodyPr/>
                    <a:lstStyle/>
                    <a:p>
                      <a:pPr algn="ctr"/>
                      <a:endParaRPr lang="en-US" sz="2800" dirty="0">
                        <a:solidFill>
                          <a:schemeClr val="tx1"/>
                        </a:solidFill>
                        <a:latin typeface="Times New Roman" panose="02020603050405020304" pitchFamily="18" charset="0"/>
                        <a:cs typeface="Times New Roman" panose="02020603050405020304" pitchFamily="18" charset="0"/>
                      </a:endParaRPr>
                    </a:p>
                    <a:p>
                      <a:pPr algn="ctr"/>
                      <a:endParaRPr lang="en-US" sz="2800" dirty="0">
                        <a:solidFill>
                          <a:schemeClr val="tx1"/>
                        </a:solidFill>
                        <a:latin typeface="Times New Roman" panose="02020603050405020304" pitchFamily="18" charset="0"/>
                        <a:cs typeface="Times New Roman" panose="02020603050405020304" pitchFamily="18" charset="0"/>
                      </a:endParaRPr>
                    </a:p>
                    <a:p>
                      <a:pPr algn="ctr"/>
                      <a:endParaRPr lang="en-US" sz="2800" dirty="0">
                        <a:solidFill>
                          <a:schemeClr val="tx1"/>
                        </a:solidFill>
                        <a:latin typeface="Times New Roman" panose="02020603050405020304" pitchFamily="18" charset="0"/>
                        <a:cs typeface="Times New Roman" panose="02020603050405020304" pitchFamily="18" charset="0"/>
                      </a:endParaRPr>
                    </a:p>
                    <a:p>
                      <a:pPr algn="ctr"/>
                      <a:r>
                        <a:rPr lang="en-US" sz="2800" dirty="0">
                          <a:solidFill>
                            <a:schemeClr val="tx1"/>
                          </a:solidFill>
                          <a:latin typeface="Times New Roman" panose="02020603050405020304" pitchFamily="18" charset="0"/>
                          <a:cs typeface="Times New Roman" panose="02020603050405020304" pitchFamily="18" charset="0"/>
                        </a:rPr>
                        <a:t>Item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4">
                  <a:txBody>
                    <a:bodyPr/>
                    <a:lstStyle/>
                    <a:p>
                      <a:pPr algn="ctr"/>
                      <a:r>
                        <a:rPr lang="en-US" sz="2800" dirty="0">
                          <a:solidFill>
                            <a:schemeClr val="tx1"/>
                          </a:solidFill>
                          <a:latin typeface="Times New Roman" panose="02020603050405020304" pitchFamily="18" charset="0"/>
                          <a:cs typeface="Times New Roman" panose="02020603050405020304" pitchFamily="18" charset="0"/>
                        </a:rPr>
                        <a:t>Minimum Result of PWD Schedule 2022</a:t>
                      </a:r>
                      <a:r>
                        <a:rPr lang="en-US" sz="2800" baseline="0" dirty="0">
                          <a:solidFill>
                            <a:schemeClr val="tx1"/>
                          </a:solidFill>
                          <a:latin typeface="Times New Roman" panose="02020603050405020304" pitchFamily="18" charset="0"/>
                          <a:cs typeface="Times New Roman" panose="02020603050405020304" pitchFamily="18" charset="0"/>
                        </a:rPr>
                        <a:t> Standard Concrete Block </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91720">
                <a:tc vMerge="1">
                  <a:txBody>
                    <a:bodyPr/>
                    <a:lstStyle/>
                    <a:p>
                      <a:pPr algn="ctr"/>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US" sz="2800" dirty="0">
                          <a:solidFill>
                            <a:schemeClr val="tx1"/>
                          </a:solidFill>
                          <a:latin typeface="Times New Roman" panose="02020603050405020304" pitchFamily="18" charset="0"/>
                          <a:cs typeface="Times New Roman" panose="02020603050405020304" pitchFamily="18" charset="0"/>
                        </a:rPr>
                        <a:t>Loadbearing Wall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gridSpan="2">
                  <a:txBody>
                    <a:bodyPr/>
                    <a:lstStyle/>
                    <a:p>
                      <a:pPr algn="ctr"/>
                      <a:r>
                        <a:rPr lang="en-US" sz="2800" dirty="0">
                          <a:solidFill>
                            <a:schemeClr val="tx1"/>
                          </a:solidFill>
                          <a:latin typeface="Times New Roman" panose="02020603050405020304" pitchFamily="18" charset="0"/>
                          <a:cs typeface="Times New Roman" panose="02020603050405020304" pitchFamily="18" charset="0"/>
                        </a:rPr>
                        <a:t>Non-loadbearing</a:t>
                      </a:r>
                      <a:r>
                        <a:rPr lang="en-US" sz="2800" baseline="0" dirty="0">
                          <a:solidFill>
                            <a:schemeClr val="tx1"/>
                          </a:solidFill>
                          <a:latin typeface="Times New Roman" panose="02020603050405020304" pitchFamily="18" charset="0"/>
                          <a:cs typeface="Times New Roman" panose="02020603050405020304" pitchFamily="18" charset="0"/>
                        </a:rPr>
                        <a:t> Wall</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extLst>
                  <a:ext uri="{0D108BD9-81ED-4DB2-BD59-A6C34878D82A}">
                    <a16:rowId xmlns:a16="http://schemas.microsoft.com/office/drawing/2014/main" val="10001"/>
                  </a:ext>
                </a:extLst>
              </a:tr>
              <a:tr h="2223837">
                <a:tc vMerge="1">
                  <a:txBody>
                    <a:bodyPr/>
                    <a:lstStyle/>
                    <a:p>
                      <a:endParaRPr lang="en-US" sz="20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Compressive Strength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Water Absorption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Compressive Strength</a:t>
                      </a:r>
                    </a:p>
                    <a:p>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Water Absorption</a:t>
                      </a:r>
                    </a:p>
                    <a:p>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79880">
                <a:tc>
                  <a:txBody>
                    <a:bodyPr/>
                    <a:lstStyle/>
                    <a:p>
                      <a:r>
                        <a:rPr lang="en-US" sz="2800" dirty="0">
                          <a:solidFill>
                            <a:schemeClr val="tx1"/>
                          </a:solidFill>
                          <a:latin typeface="Times New Roman" panose="02020603050405020304" pitchFamily="18" charset="0"/>
                          <a:cs typeface="Times New Roman" panose="02020603050405020304" pitchFamily="18" charset="0"/>
                        </a:rPr>
                        <a:t>Solid Block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2175</a:t>
                      </a:r>
                      <a:r>
                        <a:rPr lang="en-US" sz="2800" baseline="0" dirty="0">
                          <a:solidFill>
                            <a:schemeClr val="tx1"/>
                          </a:solidFill>
                          <a:latin typeface="Times New Roman" panose="02020603050405020304" pitchFamily="18" charset="0"/>
                          <a:cs typeface="Times New Roman" panose="02020603050405020304" pitchFamily="18" charset="0"/>
                        </a:rPr>
                        <a:t> </a:t>
                      </a:r>
                      <a:r>
                        <a:rPr lang="en-US" sz="2800" baseline="0" dirty="0" err="1">
                          <a:solidFill>
                            <a:schemeClr val="tx1"/>
                          </a:solidFill>
                          <a:latin typeface="Times New Roman" panose="02020603050405020304" pitchFamily="18" charset="0"/>
                          <a:cs typeface="Times New Roman" panose="02020603050405020304" pitchFamily="18" charset="0"/>
                        </a:rPr>
                        <a:t>PSi</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700 </a:t>
                      </a:r>
                      <a:r>
                        <a:rPr lang="en-US" sz="2800" dirty="0" err="1">
                          <a:solidFill>
                            <a:schemeClr val="tx1"/>
                          </a:solidFill>
                          <a:latin typeface="Times New Roman" panose="02020603050405020304" pitchFamily="18" charset="0"/>
                          <a:cs typeface="Times New Roman" panose="02020603050405020304" pitchFamily="18" charset="0"/>
                        </a:rPr>
                        <a:t>PSi</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1079880">
                <a:tc>
                  <a:txBody>
                    <a:bodyPr/>
                    <a:lstStyle/>
                    <a:p>
                      <a:r>
                        <a:rPr lang="en-US" sz="2800" dirty="0">
                          <a:solidFill>
                            <a:schemeClr val="tx1"/>
                          </a:solidFill>
                          <a:latin typeface="Times New Roman" panose="02020603050405020304" pitchFamily="18" charset="0"/>
                          <a:cs typeface="Times New Roman" panose="02020603050405020304" pitchFamily="18" charset="0"/>
                        </a:rPr>
                        <a:t>Hollow Block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Times New Roman" panose="02020603050405020304" pitchFamily="18" charset="0"/>
                          <a:cs typeface="Times New Roman" panose="02020603050405020304" pitchFamily="18" charset="0"/>
                        </a:rPr>
                        <a:t>2175</a:t>
                      </a:r>
                      <a:r>
                        <a:rPr lang="en-US" sz="2800" baseline="0" dirty="0">
                          <a:solidFill>
                            <a:schemeClr val="tx1"/>
                          </a:solidFill>
                          <a:latin typeface="Times New Roman" panose="02020603050405020304" pitchFamily="18" charset="0"/>
                          <a:cs typeface="Times New Roman" panose="02020603050405020304" pitchFamily="18" charset="0"/>
                        </a:rPr>
                        <a:t> </a:t>
                      </a:r>
                      <a:r>
                        <a:rPr lang="en-US" sz="2800" baseline="0" dirty="0" err="1">
                          <a:solidFill>
                            <a:schemeClr val="tx1"/>
                          </a:solidFill>
                          <a:latin typeface="Times New Roman" panose="02020603050405020304" pitchFamily="18" charset="0"/>
                          <a:cs typeface="Times New Roman" panose="02020603050405020304" pitchFamily="18" charset="0"/>
                        </a:rPr>
                        <a:t>PSi</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Times New Roman" panose="02020603050405020304" pitchFamily="18"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800" dirty="0">
                          <a:solidFill>
                            <a:schemeClr val="tx1"/>
                          </a:solidFill>
                          <a:latin typeface="Times New Roman" panose="02020603050405020304" pitchFamily="18" charset="0"/>
                          <a:cs typeface="Times New Roman" panose="02020603050405020304" pitchFamily="18" charset="0"/>
                        </a:rPr>
                        <a:t>700 </a:t>
                      </a:r>
                      <a:r>
                        <a:rPr lang="en-US" sz="2800" dirty="0" err="1">
                          <a:solidFill>
                            <a:schemeClr val="tx1"/>
                          </a:solidFill>
                          <a:latin typeface="Times New Roman" panose="02020603050405020304" pitchFamily="18" charset="0"/>
                          <a:cs typeface="Times New Roman" panose="02020603050405020304" pitchFamily="18" charset="0"/>
                        </a:rPr>
                        <a:t>PSi</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1079880">
                <a:tc>
                  <a:txBody>
                    <a:bodyPr/>
                    <a:lstStyle/>
                    <a:p>
                      <a:r>
                        <a:rPr lang="en-US" sz="2800" dirty="0" err="1">
                          <a:solidFill>
                            <a:schemeClr val="tx1"/>
                          </a:solidFill>
                          <a:latin typeface="Times New Roman" panose="02020603050405020304" pitchFamily="18" charset="0"/>
                          <a:cs typeface="Times New Roman" panose="02020603050405020304" pitchFamily="18" charset="0"/>
                        </a:rPr>
                        <a:t>Uni</a:t>
                      </a:r>
                      <a:r>
                        <a:rPr lang="en-US" sz="2800" dirty="0">
                          <a:solidFill>
                            <a:schemeClr val="tx1"/>
                          </a:solidFill>
                          <a:latin typeface="Times New Roman" panose="02020603050405020304" pitchFamily="18" charset="0"/>
                          <a:cs typeface="Times New Roman" panose="02020603050405020304" pitchFamily="18" charset="0"/>
                        </a:rPr>
                        <a:t> Paver Block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5075 </a:t>
                      </a:r>
                      <a:r>
                        <a:rPr lang="en-US" sz="2800" dirty="0" err="1">
                          <a:solidFill>
                            <a:schemeClr val="tx1"/>
                          </a:solidFill>
                          <a:latin typeface="Times New Roman" panose="02020603050405020304" pitchFamily="18" charset="0"/>
                          <a:cs typeface="Times New Roman" panose="02020603050405020304" pitchFamily="18" charset="0"/>
                        </a:rPr>
                        <a:t>PSi</a:t>
                      </a:r>
                      <a:endParaRPr lang="en-US" sz="2800"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sp>
        <p:nvSpPr>
          <p:cNvPr id="7" name="Rectangle 6"/>
          <p:cNvSpPr/>
          <p:nvPr/>
        </p:nvSpPr>
        <p:spPr>
          <a:xfrm>
            <a:off x="712197" y="872580"/>
            <a:ext cx="16642353" cy="707886"/>
          </a:xfrm>
          <a:prstGeom prst="rect">
            <a:avLst/>
          </a:prstGeom>
        </p:spPr>
        <p:txBody>
          <a:bodyPr wrap="square">
            <a:spAutoFit/>
          </a:bodyPr>
          <a:lstStyle/>
          <a:p>
            <a:r>
              <a:rPr lang="en-US" sz="4000" b="1" dirty="0">
                <a:solidFill>
                  <a:srgbClr val="7030A0"/>
                </a:solidFill>
                <a:latin typeface="Times New Roman" panose="02020603050405020304" pitchFamily="18" charset="0"/>
                <a:cs typeface="Times New Roman" panose="02020603050405020304" pitchFamily="18" charset="0"/>
              </a:rPr>
              <a:t>Public Works Department Standard Concrete Block</a:t>
            </a:r>
          </a:p>
        </p:txBody>
      </p:sp>
    </p:spTree>
    <p:extLst>
      <p:ext uri="{BB962C8B-B14F-4D97-AF65-F5344CB8AC3E}">
        <p14:creationId xmlns:p14="http://schemas.microsoft.com/office/powerpoint/2010/main" val="2577937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4964" y="0"/>
            <a:ext cx="9376285" cy="769441"/>
          </a:xfrm>
          <a:prstGeom prst="rect">
            <a:avLst/>
          </a:prstGeom>
        </p:spPr>
        <p:txBody>
          <a:bodyPr wrap="none">
            <a:spAutoFit/>
          </a:bodyPr>
          <a:lstStyle/>
          <a:p>
            <a:r>
              <a:rPr lang="as-IN" sz="4400" b="1" dirty="0">
                <a:solidFill>
                  <a:srgbClr val="7030A0"/>
                </a:solidFill>
                <a:latin typeface="Kalpurush" panose="02000600000000000000" pitchFamily="2" charset="0"/>
                <a:cs typeface="Kalpurush" panose="02000600000000000000" pitchFamily="2" charset="0"/>
              </a:rPr>
              <a:t>ব্লকের ভৌত গুণাবলি (</a:t>
            </a:r>
            <a:r>
              <a:rPr lang="en-US" sz="4400" b="1" dirty="0">
                <a:solidFill>
                  <a:srgbClr val="7030A0"/>
                </a:solidFill>
                <a:latin typeface="Kalpurush" panose="02000600000000000000" pitchFamily="2" charset="0"/>
                <a:cs typeface="Kalpurush" panose="02000600000000000000" pitchFamily="2" charset="0"/>
              </a:rPr>
              <a:t>Physical Properties)</a:t>
            </a:r>
          </a:p>
        </p:txBody>
      </p:sp>
      <p:graphicFrame>
        <p:nvGraphicFramePr>
          <p:cNvPr id="3" name="Table 2"/>
          <p:cNvGraphicFramePr>
            <a:graphicFrameLocks noGrp="1"/>
          </p:cNvGraphicFramePr>
          <p:nvPr>
            <p:extLst>
              <p:ext uri="{D42A27DB-BD31-4B8C-83A1-F6EECF244321}">
                <p14:modId xmlns:p14="http://schemas.microsoft.com/office/powerpoint/2010/main" val="190849304"/>
              </p:ext>
            </p:extLst>
          </p:nvPr>
        </p:nvGraphicFramePr>
        <p:xfrm>
          <a:off x="210607" y="761139"/>
          <a:ext cx="17145000" cy="9525861"/>
        </p:xfrm>
        <a:graphic>
          <a:graphicData uri="http://schemas.openxmlformats.org/drawingml/2006/table">
            <a:tbl>
              <a:tblPr firstRow="1" firstCol="1" bandRow="1"/>
              <a:tblGrid>
                <a:gridCol w="2099316">
                  <a:extLst>
                    <a:ext uri="{9D8B030D-6E8A-4147-A177-3AD203B41FA5}">
                      <a16:colId xmlns:a16="http://schemas.microsoft.com/office/drawing/2014/main" val="20000"/>
                    </a:ext>
                  </a:extLst>
                </a:gridCol>
                <a:gridCol w="5940926">
                  <a:extLst>
                    <a:ext uri="{9D8B030D-6E8A-4147-A177-3AD203B41FA5}">
                      <a16:colId xmlns:a16="http://schemas.microsoft.com/office/drawing/2014/main" val="20001"/>
                    </a:ext>
                  </a:extLst>
                </a:gridCol>
                <a:gridCol w="6216470">
                  <a:extLst>
                    <a:ext uri="{9D8B030D-6E8A-4147-A177-3AD203B41FA5}">
                      <a16:colId xmlns:a16="http://schemas.microsoft.com/office/drawing/2014/main" val="20002"/>
                    </a:ext>
                  </a:extLst>
                </a:gridCol>
                <a:gridCol w="2888288">
                  <a:extLst>
                    <a:ext uri="{9D8B030D-6E8A-4147-A177-3AD203B41FA5}">
                      <a16:colId xmlns:a16="http://schemas.microsoft.com/office/drawing/2014/main" val="20003"/>
                    </a:ext>
                  </a:extLst>
                </a:gridCol>
              </a:tblGrid>
              <a:tr h="639836">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ব্লকের নাম</a:t>
                      </a:r>
                      <a:r>
                        <a:rPr lang="en-US" sz="2800" b="1"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ব্লকের শ্রেণি</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কম্প্রেসিভ স্ট্রেন্থ </a:t>
                      </a:r>
                      <a:r>
                        <a:rPr lang="bn-IN" sz="2800"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15000"/>
                        </a:lnSpc>
                        <a:spcBef>
                          <a:spcPts val="0"/>
                        </a:spcBef>
                        <a:spcAft>
                          <a:spcPts val="0"/>
                        </a:spcAft>
                      </a:pPr>
                      <a:r>
                        <a:rPr lang="en-US" sz="2800" b="1" dirty="0">
                          <a:effectLst/>
                          <a:latin typeface="Kalpurush" panose="02000600000000000000" pitchFamily="2" charset="0"/>
                          <a:ea typeface="Nirmala UI" panose="020B0502040204020203" pitchFamily="34" charset="0"/>
                          <a:cs typeface="Kalpurush" panose="02000600000000000000" pitchFamily="2" charset="0"/>
                        </a:rPr>
                        <a:t> </a:t>
                      </a:r>
                      <a:r>
                        <a:rPr lang="bn-IN" sz="2800" b="1" dirty="0">
                          <a:effectLst/>
                          <a:latin typeface="Kalpurush" panose="02000600000000000000" pitchFamily="2" charset="0"/>
                          <a:ea typeface="Nirmala UI" panose="020B0502040204020203" pitchFamily="34" charset="0"/>
                          <a:cs typeface="Kalpurush" panose="02000600000000000000" pitchFamily="2" charset="0"/>
                        </a:rPr>
                        <a:t>পানি শোষণ ক্ষমতা</a:t>
                      </a:r>
                      <a:r>
                        <a:rPr lang="en-US" sz="2800" b="1"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6904">
                <a:tc rowSpan="3">
                  <a:txBody>
                    <a:bodyPr/>
                    <a:lstStyle/>
                    <a:p>
                      <a:pPr marL="0" marR="17145">
                        <a:lnSpc>
                          <a:spcPct val="107000"/>
                        </a:lnSpc>
                        <a:spcBef>
                          <a:spcPts val="0"/>
                        </a:spcBef>
                        <a:spcAft>
                          <a:spcPts val="0"/>
                        </a:spcAft>
                      </a:pPr>
                      <a:r>
                        <a:rPr lang="en-US" sz="2800" b="1"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সলিড ব্লক</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p>
                      <a:pPr marL="0" marR="17145">
                        <a:lnSpc>
                          <a:spcPct val="107000"/>
                        </a:lnSpc>
                        <a:spcBef>
                          <a:spcPts val="0"/>
                        </a:spcBef>
                        <a:spcAft>
                          <a:spcPts val="0"/>
                        </a:spcAft>
                      </a:pPr>
                      <a:r>
                        <a:rPr lang="bn-IN" sz="2800" u="none" strike="noStrike"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ক</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১৫.০</a:t>
                      </a:r>
                      <a:r>
                        <a:rPr lang="en-US" sz="2800" dirty="0">
                          <a:effectLst/>
                          <a:latin typeface="Kalpurush" panose="02000600000000000000" pitchFamily="2" charset="0"/>
                          <a:ea typeface="Nirmala UI" panose="020B0502040204020203" pitchFamily="34" charset="0"/>
                          <a:cs typeface="Kalpurush" panose="02000600000000000000" pitchFamily="2" charset="0"/>
                        </a:rPr>
                        <a:t>০ MPa </a:t>
                      </a:r>
                      <a:r>
                        <a:rPr lang="bn-IN" sz="2800" dirty="0">
                          <a:effectLst/>
                          <a:latin typeface="Kalpurush" panose="02000600000000000000" pitchFamily="2" charset="0"/>
                          <a:ea typeface="Nirmala UI" panose="020B0502040204020203" pitchFamily="34" charset="0"/>
                          <a:cs typeface="Kalpurush" panose="02000600000000000000" pitchFamily="2" charset="0"/>
                        </a:rPr>
                        <a:t>এর অধিক</a:t>
                      </a:r>
                      <a:r>
                        <a:rPr lang="en-US" sz="2800" dirty="0">
                          <a:effectLst/>
                          <a:latin typeface="Kalpurush" panose="02000600000000000000" pitchFamily="2" charset="0"/>
                          <a:ea typeface="Nirmala UI" panose="020B0502040204020203" pitchFamily="34" charset="0"/>
                          <a:cs typeface="Kalpurush" panose="02000600000000000000" pitchFamily="2" charset="0"/>
                        </a:rPr>
                        <a:t> (</a:t>
                      </a:r>
                      <a:r>
                        <a:rPr lang="bn-IN" sz="2800" dirty="0">
                          <a:effectLst/>
                          <a:latin typeface="Kalpurush" panose="02000600000000000000" pitchFamily="2" charset="0"/>
                          <a:ea typeface="Nirmala UI" panose="020B0502040204020203" pitchFamily="34" charset="0"/>
                          <a:cs typeface="Kalpurush" panose="02000600000000000000" pitchFamily="2" charset="0"/>
                        </a:rPr>
                        <a:t>২</a:t>
                      </a:r>
                      <a:r>
                        <a:rPr lang="en-US" sz="2800" dirty="0">
                          <a:effectLst/>
                          <a:latin typeface="Kalpurush" panose="02000600000000000000" pitchFamily="2" charset="0"/>
                          <a:ea typeface="Nirmala UI" panose="020B0502040204020203" pitchFamily="34" charset="0"/>
                          <a:cs typeface="Kalpurush" panose="02000600000000000000" pitchFamily="2" charset="0"/>
                        </a:rPr>
                        <a:t>১৭৫ psi </a:t>
                      </a:r>
                      <a:r>
                        <a:rPr lang="bn-IN" sz="2800" dirty="0">
                          <a:effectLst/>
                          <a:latin typeface="Kalpurush" panose="02000600000000000000" pitchFamily="2" charset="0"/>
                          <a:ea typeface="Nirmala UI" panose="020B0502040204020203" pitchFamily="34" charset="0"/>
                          <a:cs typeface="Kalpurush" panose="02000600000000000000" pitchFamily="2" charset="0"/>
                        </a:rPr>
                        <a:t>এর অধিক</a:t>
                      </a:r>
                      <a:r>
                        <a:rPr lang="en-US" sz="2800" dirty="0">
                          <a:effectLst/>
                          <a:latin typeface="Kalpurush" panose="02000600000000000000" pitchFamily="2" charset="0"/>
                          <a:ea typeface="Nirmala UI" panose="020B0502040204020203" pitchFamily="34" charset="0"/>
                          <a:cs typeface="Kalpurush" panose="02000600000000000000" pitchFamily="2" charset="0"/>
                        </a:rPr>
                        <a:t>)</a:t>
                      </a: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৭% এর অধিক নয়</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6904">
                <a:tc vMerge="1">
                  <a:txBody>
                    <a:bodyPr/>
                    <a:lstStyle/>
                    <a:p>
                      <a:endParaRPr lang="en-US"/>
                    </a:p>
                  </a:txBody>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খ</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১০.০১-১৫.০০ </a:t>
                      </a:r>
                      <a:r>
                        <a:rPr lang="en-US" sz="2800" dirty="0">
                          <a:effectLst/>
                          <a:latin typeface="Kalpurush" panose="02000600000000000000" pitchFamily="2" charset="0"/>
                          <a:ea typeface="Nirmala UI" panose="020B0502040204020203" pitchFamily="34" charset="0"/>
                          <a:cs typeface="Kalpurush" panose="02000600000000000000" pitchFamily="2" charset="0"/>
                        </a:rPr>
                        <a:t>MPa (</a:t>
                      </a:r>
                      <a:r>
                        <a:rPr lang="bn-IN" sz="2800" dirty="0">
                          <a:effectLst/>
                          <a:latin typeface="Kalpurush" panose="02000600000000000000" pitchFamily="2" charset="0"/>
                          <a:ea typeface="Nirmala UI" panose="020B0502040204020203" pitchFamily="34" charset="0"/>
                          <a:cs typeface="Kalpurush" panose="02000600000000000000" pitchFamily="2" charset="0"/>
                        </a:rPr>
                        <a:t>১৪</a:t>
                      </a:r>
                      <a:r>
                        <a:rPr lang="en-US" sz="2800" dirty="0">
                          <a:effectLst/>
                          <a:latin typeface="Kalpurush" panose="02000600000000000000" pitchFamily="2" charset="0"/>
                          <a:ea typeface="Nirmala UI" panose="020B0502040204020203" pitchFamily="34" charset="0"/>
                          <a:cs typeface="Kalpurush" panose="02000600000000000000" pitchFamily="2" charset="0"/>
                        </a:rPr>
                        <a:t>৬৫ -</a:t>
                      </a:r>
                      <a:r>
                        <a:rPr lang="bn-IN" sz="2800" dirty="0">
                          <a:effectLst/>
                          <a:latin typeface="Kalpurush" panose="02000600000000000000" pitchFamily="2" charset="0"/>
                          <a:ea typeface="Nirmala UI" panose="020B0502040204020203" pitchFamily="34" charset="0"/>
                          <a:cs typeface="Kalpurush" panose="02000600000000000000" pitchFamily="2" charset="0"/>
                        </a:rPr>
                        <a:t> ২</a:t>
                      </a:r>
                      <a:r>
                        <a:rPr lang="en-US" sz="2800" dirty="0">
                          <a:effectLst/>
                          <a:latin typeface="Kalpurush" panose="02000600000000000000" pitchFamily="2" charset="0"/>
                          <a:ea typeface="Nirmala UI" panose="020B0502040204020203" pitchFamily="34" charset="0"/>
                          <a:cs typeface="Kalpurush" panose="02000600000000000000" pitchFamily="2" charset="0"/>
                        </a:rPr>
                        <a:t>১৭৫ psi)</a:t>
                      </a: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১০% এর অধিক নয়</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6904">
                <a:tc vMerge="1">
                  <a:txBody>
                    <a:bodyPr/>
                    <a:lstStyle/>
                    <a:p>
                      <a:endParaRPr lang="en-US"/>
                    </a:p>
                  </a:txBody>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গ</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৬.৫০- ১০.০০ </a:t>
                      </a:r>
                      <a:r>
                        <a:rPr lang="en-US" sz="2800" dirty="0">
                          <a:effectLst/>
                          <a:latin typeface="Kalpurush" panose="02000600000000000000" pitchFamily="2" charset="0"/>
                          <a:ea typeface="Nirmala UI" panose="020B0502040204020203" pitchFamily="34" charset="0"/>
                          <a:cs typeface="Kalpurush" panose="02000600000000000000" pitchFamily="2" charset="0"/>
                        </a:rPr>
                        <a:t>MPa (</a:t>
                      </a:r>
                      <a:r>
                        <a:rPr lang="bn-IN" sz="2800" dirty="0">
                          <a:effectLst/>
                          <a:latin typeface="Kalpurush" panose="02000600000000000000" pitchFamily="2" charset="0"/>
                          <a:ea typeface="Nirmala UI" panose="020B0502040204020203" pitchFamily="34" charset="0"/>
                          <a:cs typeface="Kalpurush" panose="02000600000000000000" pitchFamily="2" charset="0"/>
                        </a:rPr>
                        <a:t>৯৪</a:t>
                      </a:r>
                      <a:r>
                        <a:rPr lang="en-US" sz="2800" dirty="0">
                          <a:effectLst/>
                          <a:latin typeface="Kalpurush" panose="02000600000000000000" pitchFamily="2" charset="0"/>
                          <a:ea typeface="Nirmala UI" panose="020B0502040204020203" pitchFamily="34" charset="0"/>
                          <a:cs typeface="Kalpurush" panose="02000600000000000000" pitchFamily="2" charset="0"/>
                        </a:rPr>
                        <a:t>৩ –</a:t>
                      </a:r>
                      <a:r>
                        <a:rPr lang="bn-IN" sz="2800" dirty="0">
                          <a:effectLst/>
                          <a:latin typeface="Kalpurush" panose="02000600000000000000" pitchFamily="2" charset="0"/>
                          <a:ea typeface="Nirmala UI" panose="020B0502040204020203" pitchFamily="34" charset="0"/>
                          <a:cs typeface="Kalpurush" panose="02000600000000000000" pitchFamily="2" charset="0"/>
                        </a:rPr>
                        <a:t> ১৪৫</a:t>
                      </a:r>
                      <a:r>
                        <a:rPr lang="en-US" sz="2800" dirty="0">
                          <a:effectLst/>
                          <a:latin typeface="Kalpurush" panose="02000600000000000000" pitchFamily="2" charset="0"/>
                          <a:ea typeface="Nirmala UI" panose="020B0502040204020203" pitchFamily="34" charset="0"/>
                          <a:cs typeface="Kalpurush" panose="02000600000000000000" pitchFamily="2" charset="0"/>
                        </a:rPr>
                        <a:t>০ psi)</a:t>
                      </a: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১২% এর অধিক নয়</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2809">
                <a:tc>
                  <a:txBody>
                    <a:bodyPr/>
                    <a:lstStyle/>
                    <a:p>
                      <a:pPr marL="0" marR="17145">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 </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 </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6904">
                <a:tc rowSpan="3">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হলো ব্লক</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ক</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৮.০</a:t>
                      </a:r>
                      <a:r>
                        <a:rPr lang="en-US" sz="2800" dirty="0">
                          <a:effectLst/>
                          <a:latin typeface="Kalpurush" panose="02000600000000000000" pitchFamily="2" charset="0"/>
                          <a:ea typeface="Nirmala UI" panose="020B0502040204020203" pitchFamily="34" charset="0"/>
                          <a:cs typeface="Kalpurush" panose="02000600000000000000" pitchFamily="2" charset="0"/>
                        </a:rPr>
                        <a:t>০ MPa</a:t>
                      </a:r>
                      <a:r>
                        <a:rPr lang="bn-IN" sz="2800" dirty="0">
                          <a:effectLst/>
                          <a:latin typeface="Kalpurush" panose="02000600000000000000" pitchFamily="2" charset="0"/>
                          <a:ea typeface="Nirmala UI" panose="020B0502040204020203" pitchFamily="34" charset="0"/>
                          <a:cs typeface="Kalpurush" panose="02000600000000000000" pitchFamily="2" charset="0"/>
                        </a:rPr>
                        <a:t> এর অধিক</a:t>
                      </a:r>
                      <a:r>
                        <a:rPr lang="en-US" sz="2800" dirty="0">
                          <a:effectLst/>
                          <a:latin typeface="Kalpurush" panose="02000600000000000000" pitchFamily="2" charset="0"/>
                          <a:ea typeface="Nirmala UI" panose="020B0502040204020203" pitchFamily="34" charset="0"/>
                          <a:cs typeface="Kalpurush" panose="02000600000000000000" pitchFamily="2" charset="0"/>
                        </a:rPr>
                        <a:t> (</a:t>
                      </a:r>
                      <a:r>
                        <a:rPr lang="bn-IN" sz="2800" dirty="0">
                          <a:effectLst/>
                          <a:latin typeface="Kalpurush" panose="02000600000000000000" pitchFamily="2" charset="0"/>
                          <a:ea typeface="Nirmala UI" panose="020B0502040204020203" pitchFamily="34" charset="0"/>
                          <a:cs typeface="Kalpurush" panose="02000600000000000000" pitchFamily="2" charset="0"/>
                        </a:rPr>
                        <a:t>১১৬</a:t>
                      </a:r>
                      <a:r>
                        <a:rPr lang="en-US" sz="2800" dirty="0">
                          <a:effectLst/>
                          <a:latin typeface="Kalpurush" panose="02000600000000000000" pitchFamily="2" charset="0"/>
                          <a:ea typeface="Nirmala UI" panose="020B0502040204020203" pitchFamily="34" charset="0"/>
                          <a:cs typeface="Kalpurush" panose="02000600000000000000" pitchFamily="2" charset="0"/>
                        </a:rPr>
                        <a:t>০</a:t>
                      </a:r>
                      <a:r>
                        <a:rPr lang="bn-IN" sz="2800" dirty="0">
                          <a:effectLst/>
                          <a:latin typeface="Kalpurush" panose="02000600000000000000" pitchFamily="2" charset="0"/>
                          <a:ea typeface="Nirmala UI" panose="020B0502040204020203" pitchFamily="34" charset="0"/>
                          <a:cs typeface="Kalpurush" panose="02000600000000000000" pitchFamily="2" charset="0"/>
                        </a:rPr>
                        <a:t> </a:t>
                      </a:r>
                      <a:r>
                        <a:rPr lang="en-US" sz="2800" dirty="0">
                          <a:effectLst/>
                          <a:latin typeface="Kalpurush" panose="02000600000000000000" pitchFamily="2" charset="0"/>
                          <a:ea typeface="Nirmala UI" panose="020B0502040204020203" pitchFamily="34" charset="0"/>
                          <a:cs typeface="Kalpurush" panose="02000600000000000000" pitchFamily="2" charset="0"/>
                        </a:rPr>
                        <a:t>psi</a:t>
                      </a:r>
                      <a:r>
                        <a:rPr lang="bn-IN" sz="2800" dirty="0">
                          <a:effectLst/>
                          <a:latin typeface="Kalpurush" panose="02000600000000000000" pitchFamily="2" charset="0"/>
                          <a:ea typeface="Nirmala UI" panose="020B0502040204020203" pitchFamily="34" charset="0"/>
                          <a:cs typeface="Kalpurush" panose="02000600000000000000" pitchFamily="2" charset="0"/>
                        </a:rPr>
                        <a:t> এর অধিক</a:t>
                      </a:r>
                      <a:r>
                        <a:rPr lang="en-US" sz="2800" dirty="0">
                          <a:effectLst/>
                          <a:latin typeface="Kalpurush" panose="02000600000000000000" pitchFamily="2" charset="0"/>
                          <a:ea typeface="Nirmala UI" panose="020B0502040204020203" pitchFamily="34" charset="0"/>
                          <a:cs typeface="Kalpurush" panose="02000600000000000000" pitchFamily="2" charset="0"/>
                        </a:rPr>
                        <a:t>)</a:t>
                      </a: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৭% এর অধিক নয়</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86904">
                <a:tc vMerge="1">
                  <a:txBody>
                    <a:bodyPr/>
                    <a:lstStyle/>
                    <a:p>
                      <a:endParaRPr lang="en-US"/>
                    </a:p>
                  </a:txBody>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খ</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৬.৫</a:t>
                      </a:r>
                      <a:r>
                        <a:rPr lang="en-US" sz="2800" dirty="0">
                          <a:effectLst/>
                          <a:latin typeface="Kalpurush" panose="02000600000000000000" pitchFamily="2" charset="0"/>
                          <a:ea typeface="Nirmala UI" panose="020B0502040204020203" pitchFamily="34" charset="0"/>
                          <a:cs typeface="Kalpurush" panose="02000600000000000000" pitchFamily="2" charset="0"/>
                        </a:rPr>
                        <a:t>১</a:t>
                      </a:r>
                      <a:r>
                        <a:rPr lang="bn-IN" sz="2800" dirty="0">
                          <a:effectLst/>
                          <a:latin typeface="Kalpurush" panose="02000600000000000000" pitchFamily="2" charset="0"/>
                          <a:ea typeface="Nirmala UI" panose="020B0502040204020203" pitchFamily="34" charset="0"/>
                          <a:cs typeface="Kalpurush" panose="02000600000000000000" pitchFamily="2" charset="0"/>
                        </a:rPr>
                        <a:t>-৮.০ </a:t>
                      </a:r>
                      <a:r>
                        <a:rPr lang="en-US" sz="2800" dirty="0">
                          <a:effectLst/>
                          <a:latin typeface="Kalpurush" panose="02000600000000000000" pitchFamily="2" charset="0"/>
                          <a:ea typeface="Nirmala UI" panose="020B0502040204020203" pitchFamily="34" charset="0"/>
                          <a:cs typeface="Kalpurush" panose="02000600000000000000" pitchFamily="2" charset="0"/>
                        </a:rPr>
                        <a:t>MPa (</a:t>
                      </a:r>
                      <a:r>
                        <a:rPr lang="bn-IN" sz="2800" dirty="0">
                          <a:effectLst/>
                          <a:latin typeface="Kalpurush" panose="02000600000000000000" pitchFamily="2" charset="0"/>
                          <a:ea typeface="Nirmala UI" panose="020B0502040204020203" pitchFamily="34" charset="0"/>
                          <a:cs typeface="Kalpurush" panose="02000600000000000000" pitchFamily="2" charset="0"/>
                        </a:rPr>
                        <a:t>৯৪</a:t>
                      </a:r>
                      <a:r>
                        <a:rPr lang="en-US" sz="2800" dirty="0">
                          <a:effectLst/>
                          <a:latin typeface="Kalpurush" panose="02000600000000000000" pitchFamily="2" charset="0"/>
                          <a:ea typeface="Nirmala UI" panose="020B0502040204020203" pitchFamily="34" charset="0"/>
                          <a:cs typeface="Kalpurush" panose="02000600000000000000" pitchFamily="2" charset="0"/>
                        </a:rPr>
                        <a:t>৪-</a:t>
                      </a:r>
                      <a:r>
                        <a:rPr lang="bn-IN" sz="2800" dirty="0">
                          <a:effectLst/>
                          <a:latin typeface="Kalpurush" panose="02000600000000000000" pitchFamily="2" charset="0"/>
                          <a:ea typeface="Nirmala UI" panose="020B0502040204020203" pitchFamily="34" charset="0"/>
                          <a:cs typeface="Kalpurush" panose="02000600000000000000" pitchFamily="2" charset="0"/>
                        </a:rPr>
                        <a:t> ১১৬</a:t>
                      </a:r>
                      <a:r>
                        <a:rPr lang="en-US" sz="2800" dirty="0">
                          <a:effectLst/>
                          <a:latin typeface="Kalpurush" panose="02000600000000000000" pitchFamily="2" charset="0"/>
                          <a:ea typeface="Nirmala UI" panose="020B0502040204020203" pitchFamily="34" charset="0"/>
                          <a:cs typeface="Kalpurush" panose="02000600000000000000" pitchFamily="2" charset="0"/>
                        </a:rPr>
                        <a:t>০</a:t>
                      </a:r>
                      <a:r>
                        <a:rPr lang="bn-IN" sz="2800" dirty="0">
                          <a:effectLst/>
                          <a:latin typeface="Kalpurush" panose="02000600000000000000" pitchFamily="2" charset="0"/>
                          <a:ea typeface="Nirmala UI" panose="020B0502040204020203" pitchFamily="34" charset="0"/>
                          <a:cs typeface="Kalpurush" panose="02000600000000000000" pitchFamily="2" charset="0"/>
                        </a:rPr>
                        <a:t> </a:t>
                      </a:r>
                      <a:r>
                        <a:rPr lang="en-US" sz="2800" dirty="0">
                          <a:effectLst/>
                          <a:latin typeface="Kalpurush" panose="02000600000000000000" pitchFamily="2" charset="0"/>
                          <a:ea typeface="Nirmala UI" panose="020B0502040204020203" pitchFamily="34" charset="0"/>
                          <a:cs typeface="Kalpurush" panose="02000600000000000000" pitchFamily="2" charset="0"/>
                        </a:rPr>
                        <a:t>psi )</a:t>
                      </a: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১০% এর অধিক নয়</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86904">
                <a:tc vMerge="1">
                  <a:txBody>
                    <a:bodyPr/>
                    <a:lstStyle/>
                    <a:p>
                      <a:endParaRPr lang="en-US"/>
                    </a:p>
                  </a:txBody>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গ</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৪.৫০-৬.৫০ </a:t>
                      </a:r>
                      <a:r>
                        <a:rPr lang="en-US" sz="2800" dirty="0">
                          <a:effectLst/>
                          <a:latin typeface="Kalpurush" panose="02000600000000000000" pitchFamily="2" charset="0"/>
                          <a:ea typeface="Nirmala UI" panose="020B0502040204020203" pitchFamily="34" charset="0"/>
                          <a:cs typeface="Kalpurush" panose="02000600000000000000" pitchFamily="2" charset="0"/>
                        </a:rPr>
                        <a:t>MPa (</a:t>
                      </a:r>
                      <a:r>
                        <a:rPr lang="bn-IN" sz="2800" dirty="0">
                          <a:effectLst/>
                          <a:latin typeface="Kalpurush" panose="02000600000000000000" pitchFamily="2" charset="0"/>
                          <a:ea typeface="Nirmala UI" panose="020B0502040204020203" pitchFamily="34" charset="0"/>
                          <a:cs typeface="Kalpurush" panose="02000600000000000000" pitchFamily="2" charset="0"/>
                        </a:rPr>
                        <a:t>৬৫</a:t>
                      </a:r>
                      <a:r>
                        <a:rPr lang="en-US" sz="2800" dirty="0">
                          <a:effectLst/>
                          <a:latin typeface="Kalpurush" panose="02000600000000000000" pitchFamily="2" charset="0"/>
                          <a:ea typeface="Nirmala UI" panose="020B0502040204020203" pitchFamily="34" charset="0"/>
                          <a:cs typeface="Kalpurush" panose="02000600000000000000" pitchFamily="2" charset="0"/>
                        </a:rPr>
                        <a:t>৩-</a:t>
                      </a:r>
                      <a:r>
                        <a:rPr lang="bn-IN" sz="2800" dirty="0">
                          <a:effectLst/>
                          <a:latin typeface="Kalpurush" panose="02000600000000000000" pitchFamily="2" charset="0"/>
                          <a:ea typeface="Nirmala UI" panose="020B0502040204020203" pitchFamily="34" charset="0"/>
                          <a:cs typeface="Kalpurush" panose="02000600000000000000" pitchFamily="2" charset="0"/>
                        </a:rPr>
                        <a:t> ৯৪</a:t>
                      </a:r>
                      <a:r>
                        <a:rPr lang="en-US" sz="2800" dirty="0">
                          <a:effectLst/>
                          <a:latin typeface="Kalpurush" panose="02000600000000000000" pitchFamily="2" charset="0"/>
                          <a:ea typeface="Nirmala UI" panose="020B0502040204020203" pitchFamily="34" charset="0"/>
                          <a:cs typeface="Kalpurush" panose="02000600000000000000" pitchFamily="2" charset="0"/>
                        </a:rPr>
                        <a:t>৩ psi )</a:t>
                      </a: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১২% এর অধিক নয়</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42809">
                <a:tc>
                  <a:txBody>
                    <a:bodyPr/>
                    <a:lstStyle/>
                    <a:p>
                      <a:pPr marL="0" marR="17145">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 </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en-US" sz="2800">
                          <a:effectLst/>
                          <a:latin typeface="Kalpurush" panose="02000600000000000000" pitchFamily="2" charset="0"/>
                          <a:ea typeface="Nirmala UI" panose="020B0502040204020203" pitchFamily="34" charset="0"/>
                          <a:cs typeface="Kalpurush" panose="02000600000000000000" pitchFamily="2" charset="0"/>
                        </a:rPr>
                        <a:t> </a:t>
                      </a: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86904">
                <a:tc rowSpan="3">
                  <a:txBody>
                    <a:bodyPr/>
                    <a:lstStyle/>
                    <a:p>
                      <a:pPr marL="0" marR="17145">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 </a:t>
                      </a:r>
                      <a:endParaRPr lang="en-US" sz="2800">
                        <a:effectLst/>
                        <a:latin typeface="Kalpurush" panose="02000600000000000000" pitchFamily="2" charset="0"/>
                        <a:ea typeface="Nirmala UI" panose="020B0502040204020203" pitchFamily="34" charset="0"/>
                        <a:cs typeface="Kalpurush" panose="02000600000000000000" pitchFamily="2" charset="0"/>
                      </a:endParaRPr>
                    </a:p>
                    <a:p>
                      <a:pPr marL="0" marR="17145"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ইউনি ব্লক</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ক</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৩</a:t>
                      </a:r>
                      <a:r>
                        <a:rPr lang="en-US" sz="2800" dirty="0">
                          <a:effectLst/>
                          <a:latin typeface="Kalpurush" panose="02000600000000000000" pitchFamily="2" charset="0"/>
                          <a:ea typeface="Nirmala UI" panose="020B0502040204020203" pitchFamily="34" charset="0"/>
                          <a:cs typeface="Kalpurush" panose="02000600000000000000" pitchFamily="2" charset="0"/>
                        </a:rPr>
                        <a:t>৫.০০ MPa</a:t>
                      </a:r>
                      <a:r>
                        <a:rPr lang="bn-IN" sz="2800" dirty="0">
                          <a:effectLst/>
                          <a:latin typeface="Kalpurush" panose="02000600000000000000" pitchFamily="2" charset="0"/>
                          <a:ea typeface="Nirmala UI" panose="020B0502040204020203" pitchFamily="34" charset="0"/>
                          <a:cs typeface="Kalpurush" panose="02000600000000000000" pitchFamily="2" charset="0"/>
                        </a:rPr>
                        <a:t> এর অধিক</a:t>
                      </a:r>
                      <a:r>
                        <a:rPr lang="en-US" sz="2800" dirty="0">
                          <a:effectLst/>
                          <a:latin typeface="Kalpurush" panose="02000600000000000000" pitchFamily="2" charset="0"/>
                          <a:ea typeface="Nirmala UI" panose="020B0502040204020203" pitchFamily="34" charset="0"/>
                          <a:cs typeface="Kalpurush" panose="02000600000000000000" pitchFamily="2" charset="0"/>
                        </a:rPr>
                        <a:t> (</a:t>
                      </a:r>
                      <a:r>
                        <a:rPr lang="bn-IN" sz="2800" dirty="0">
                          <a:effectLst/>
                          <a:latin typeface="Kalpurush" panose="02000600000000000000" pitchFamily="2" charset="0"/>
                          <a:ea typeface="Nirmala UI" panose="020B0502040204020203" pitchFamily="34" charset="0"/>
                          <a:cs typeface="Kalpurush" panose="02000600000000000000" pitchFamily="2" charset="0"/>
                        </a:rPr>
                        <a:t>৫০</a:t>
                      </a:r>
                      <a:r>
                        <a:rPr lang="en-US" sz="2800" dirty="0">
                          <a:effectLst/>
                          <a:latin typeface="Kalpurush" panose="02000600000000000000" pitchFamily="2" charset="0"/>
                          <a:ea typeface="Nirmala UI" panose="020B0502040204020203" pitchFamily="34" charset="0"/>
                          <a:cs typeface="Kalpurush" panose="02000600000000000000" pitchFamily="2" charset="0"/>
                        </a:rPr>
                        <a:t>৭৫</a:t>
                      </a:r>
                      <a:r>
                        <a:rPr lang="bn-IN" sz="2800" dirty="0">
                          <a:effectLst/>
                          <a:latin typeface="Kalpurush" panose="02000600000000000000" pitchFamily="2" charset="0"/>
                          <a:ea typeface="Nirmala UI" panose="020B0502040204020203" pitchFamily="34" charset="0"/>
                          <a:cs typeface="Kalpurush" panose="02000600000000000000" pitchFamily="2" charset="0"/>
                        </a:rPr>
                        <a:t> এর অধিক</a:t>
                      </a:r>
                      <a:r>
                        <a:rPr lang="en-US" sz="2800" dirty="0">
                          <a:effectLst/>
                          <a:latin typeface="Kalpurush" panose="02000600000000000000" pitchFamily="2" charset="0"/>
                          <a:ea typeface="Nirmala UI" panose="020B0502040204020203" pitchFamily="34" charset="0"/>
                          <a:cs typeface="Kalpurush" panose="02000600000000000000" pitchFamily="2" charset="0"/>
                        </a:rPr>
                        <a:t>)</a:t>
                      </a: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marL="0" marR="17145" algn="ctr">
                        <a:lnSpc>
                          <a:spcPct val="107000"/>
                        </a:lnSpc>
                        <a:spcBef>
                          <a:spcPts val="0"/>
                        </a:spcBef>
                        <a:spcAft>
                          <a:spcPts val="0"/>
                        </a:spcAft>
                      </a:pPr>
                      <a:r>
                        <a:rPr lang="en-US" sz="2800">
                          <a:effectLst/>
                          <a:latin typeface="Kalpurush" panose="02000600000000000000" pitchFamily="2" charset="0"/>
                          <a:ea typeface="Nirmala UI" panose="020B0502040204020203" pitchFamily="34" charset="0"/>
                          <a:cs typeface="Kalpurush" panose="02000600000000000000" pitchFamily="2" charset="0"/>
                        </a:rPr>
                        <a:t> </a:t>
                      </a:r>
                    </a:p>
                    <a:p>
                      <a:pPr marL="0" marR="17145" algn="ctr">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৫% এর অধিক নয়</a:t>
                      </a:r>
                      <a:endParaRPr lang="en-US" sz="2800">
                        <a:effectLst/>
                        <a:latin typeface="Kalpurush" panose="02000600000000000000" pitchFamily="2" charset="0"/>
                        <a:ea typeface="Nirmala UI" panose="020B0502040204020203" pitchFamily="34" charset="0"/>
                        <a:cs typeface="Kalpurush" panose="02000600000000000000" pitchFamily="2" charset="0"/>
                      </a:endParaRPr>
                    </a:p>
                    <a:p>
                      <a:pPr marL="0" marR="17145" algn="ctr">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 </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86904">
                <a:tc vMerge="1">
                  <a:txBody>
                    <a:bodyPr/>
                    <a:lstStyle/>
                    <a:p>
                      <a:endParaRPr lang="en-US"/>
                    </a:p>
                  </a:txBody>
                  <a:tcPr/>
                </a:tc>
                <a:tc>
                  <a:txBody>
                    <a:bodyPr/>
                    <a:lstStyle/>
                    <a:p>
                      <a:pPr marL="0" marR="17145" algn="ctr">
                        <a:lnSpc>
                          <a:spcPct val="107000"/>
                        </a:lnSpc>
                        <a:spcBef>
                          <a:spcPts val="0"/>
                        </a:spcBef>
                        <a:spcAft>
                          <a:spcPts val="0"/>
                        </a:spcAft>
                      </a:pPr>
                      <a:r>
                        <a:rPr lang="bn-IN" sz="2800" b="1" dirty="0">
                          <a:effectLst/>
                          <a:latin typeface="Kalpurush" panose="02000600000000000000" pitchFamily="2" charset="0"/>
                          <a:ea typeface="Nirmala UI" panose="020B0502040204020203" pitchFamily="34" charset="0"/>
                          <a:cs typeface="Kalpurush" panose="02000600000000000000" pitchFamily="2" charset="0"/>
                        </a:rPr>
                        <a:t>খ</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২৭.৫</a:t>
                      </a:r>
                      <a:r>
                        <a:rPr lang="en-US" sz="2800" dirty="0">
                          <a:effectLst/>
                          <a:latin typeface="Kalpurush" panose="02000600000000000000" pitchFamily="2" charset="0"/>
                          <a:ea typeface="Nirmala UI" panose="020B0502040204020203" pitchFamily="34" charset="0"/>
                          <a:cs typeface="Kalpurush" panose="02000600000000000000" pitchFamily="2" charset="0"/>
                        </a:rPr>
                        <a:t>১ </a:t>
                      </a:r>
                      <a:r>
                        <a:rPr lang="bn-IN" sz="2800" dirty="0">
                          <a:effectLst/>
                          <a:latin typeface="Kalpurush" panose="02000600000000000000" pitchFamily="2" charset="0"/>
                          <a:ea typeface="Nirmala UI" panose="020B0502040204020203" pitchFamily="34" charset="0"/>
                          <a:cs typeface="Kalpurush" panose="02000600000000000000" pitchFamily="2" charset="0"/>
                        </a:rPr>
                        <a:t>- ৩</a:t>
                      </a:r>
                      <a:r>
                        <a:rPr lang="en-US" sz="2800" dirty="0">
                          <a:effectLst/>
                          <a:latin typeface="Kalpurush" panose="02000600000000000000" pitchFamily="2" charset="0"/>
                          <a:ea typeface="Nirmala UI" panose="020B0502040204020203" pitchFamily="34" charset="0"/>
                          <a:cs typeface="Kalpurush" panose="02000600000000000000" pitchFamily="2" charset="0"/>
                        </a:rPr>
                        <a:t>৫ MPa (৩৯৯৯</a:t>
                      </a:r>
                      <a:r>
                        <a:rPr lang="bn-IN" sz="2800" dirty="0">
                          <a:effectLst/>
                          <a:latin typeface="Kalpurush" panose="02000600000000000000" pitchFamily="2" charset="0"/>
                          <a:ea typeface="Nirmala UI" panose="020B0502040204020203" pitchFamily="34" charset="0"/>
                          <a:cs typeface="Kalpurush" panose="02000600000000000000" pitchFamily="2" charset="0"/>
                        </a:rPr>
                        <a:t>- ৫০</a:t>
                      </a:r>
                      <a:r>
                        <a:rPr lang="en-US" sz="2800" dirty="0">
                          <a:effectLst/>
                          <a:latin typeface="Kalpurush" panose="02000600000000000000" pitchFamily="2" charset="0"/>
                          <a:ea typeface="Nirmala UI" panose="020B0502040204020203" pitchFamily="34" charset="0"/>
                          <a:cs typeface="Kalpurush" panose="02000600000000000000" pitchFamily="2" charset="0"/>
                        </a:rPr>
                        <a:t>৭৫</a:t>
                      </a:r>
                      <a:r>
                        <a:rPr lang="bn-IN" sz="2800" dirty="0">
                          <a:effectLst/>
                          <a:latin typeface="Kalpurush" panose="02000600000000000000" pitchFamily="2" charset="0"/>
                          <a:ea typeface="Nirmala UI" panose="020B0502040204020203" pitchFamily="34" charset="0"/>
                          <a:cs typeface="Kalpurush" panose="02000600000000000000" pitchFamily="2" charset="0"/>
                        </a:rPr>
                        <a:t> </a:t>
                      </a:r>
                      <a:r>
                        <a:rPr lang="en-US" sz="2800" dirty="0">
                          <a:effectLst/>
                          <a:latin typeface="Kalpurush" panose="02000600000000000000" pitchFamily="2" charset="0"/>
                          <a:ea typeface="Nirmala UI" panose="020B0502040204020203" pitchFamily="34" charset="0"/>
                          <a:cs typeface="Kalpurush" panose="02000600000000000000" pitchFamily="2" charset="0"/>
                        </a:rPr>
                        <a:t>psi )</a:t>
                      </a: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10"/>
                  </a:ext>
                </a:extLst>
              </a:tr>
              <a:tr h="486904">
                <a:tc vMerge="1">
                  <a:txBody>
                    <a:bodyPr/>
                    <a:lstStyle/>
                    <a:p>
                      <a:endParaRPr lang="en-US"/>
                    </a:p>
                  </a:txBody>
                  <a:tcPr/>
                </a:tc>
                <a:tc>
                  <a:txBody>
                    <a:bodyPr/>
                    <a:lstStyle/>
                    <a:p>
                      <a:pPr marL="0" marR="17145"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গ</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২০.০০-২৭.৫০</a:t>
                      </a:r>
                      <a:r>
                        <a:rPr lang="en-US" sz="2800" dirty="0">
                          <a:effectLst/>
                          <a:latin typeface="Kalpurush" panose="02000600000000000000" pitchFamily="2" charset="0"/>
                          <a:ea typeface="Nirmala UI" panose="020B0502040204020203" pitchFamily="34" charset="0"/>
                          <a:cs typeface="Kalpurush" panose="02000600000000000000" pitchFamily="2" charset="0"/>
                        </a:rPr>
                        <a:t> MPa (</a:t>
                      </a:r>
                      <a:r>
                        <a:rPr lang="bn-IN" sz="2800" dirty="0">
                          <a:effectLst/>
                          <a:latin typeface="Kalpurush" panose="02000600000000000000" pitchFamily="2" charset="0"/>
                          <a:ea typeface="Nirmala UI" panose="020B0502040204020203" pitchFamily="34" charset="0"/>
                          <a:cs typeface="Kalpurush" panose="02000600000000000000" pitchFamily="2" charset="0"/>
                        </a:rPr>
                        <a:t>২৯০০- </a:t>
                      </a:r>
                      <a:r>
                        <a:rPr lang="en-US" sz="2800" dirty="0">
                          <a:effectLst/>
                          <a:latin typeface="Kalpurush" panose="02000600000000000000" pitchFamily="2" charset="0"/>
                          <a:ea typeface="Nirmala UI" panose="020B0502040204020203" pitchFamily="34" charset="0"/>
                          <a:cs typeface="Kalpurush" panose="02000600000000000000" pitchFamily="2" charset="0"/>
                        </a:rPr>
                        <a:t>৩৯৮৮ psi )</a:t>
                      </a: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11"/>
                  </a:ext>
                </a:extLst>
              </a:tr>
              <a:tr h="442809">
                <a:tc>
                  <a:txBody>
                    <a:bodyPr/>
                    <a:lstStyle/>
                    <a:p>
                      <a:pPr marL="0" marR="17145"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 </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 </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486904">
                <a:tc rowSpan="3">
                  <a:txBody>
                    <a:bodyPr/>
                    <a:lstStyle/>
                    <a:p>
                      <a:pPr marL="0" marR="17145"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অটোক্লেভড এরেটেড কংক্রিট</a:t>
                      </a:r>
                      <a:r>
                        <a:rPr lang="bn-IN" sz="2800">
                          <a:effectLst/>
                          <a:latin typeface="Kalpurush" panose="02000600000000000000" pitchFamily="2" charset="0"/>
                          <a:ea typeface="Nirmala UI" panose="020B0502040204020203" pitchFamily="34" charset="0"/>
                          <a:cs typeface="Kalpurush" panose="02000600000000000000" pitchFamily="2" charset="0"/>
                        </a:rPr>
                        <a:t> </a:t>
                      </a:r>
                      <a:r>
                        <a:rPr lang="bn-IN" sz="2800" b="1">
                          <a:effectLst/>
                          <a:latin typeface="Kalpurush" panose="02000600000000000000" pitchFamily="2" charset="0"/>
                          <a:ea typeface="Nirmala UI" panose="020B0502040204020203" pitchFamily="34" charset="0"/>
                          <a:cs typeface="Kalpurush" panose="02000600000000000000" pitchFamily="2" charset="0"/>
                        </a:rPr>
                        <a:t>ব্লক</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ক</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৬.০</a:t>
                      </a:r>
                      <a:r>
                        <a:rPr lang="en-US" sz="2800" dirty="0">
                          <a:effectLst/>
                          <a:latin typeface="Kalpurush" panose="02000600000000000000" pitchFamily="2" charset="0"/>
                          <a:ea typeface="Nirmala UI" panose="020B0502040204020203" pitchFamily="34" charset="0"/>
                          <a:cs typeface="Kalpurush" panose="02000600000000000000" pitchFamily="2" charset="0"/>
                        </a:rPr>
                        <a:t>০ MPa</a:t>
                      </a:r>
                      <a:r>
                        <a:rPr lang="bn-IN" sz="2800" dirty="0">
                          <a:effectLst/>
                          <a:latin typeface="Kalpurush" panose="02000600000000000000" pitchFamily="2" charset="0"/>
                          <a:ea typeface="Nirmala UI" panose="020B0502040204020203" pitchFamily="34" charset="0"/>
                          <a:cs typeface="Kalpurush" panose="02000600000000000000" pitchFamily="2" charset="0"/>
                        </a:rPr>
                        <a:t> এর অধিক( ৮৭০ psi) এর অধিক)</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১২% এর অধিক নয়</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486904">
                <a:tc vMerge="1">
                  <a:txBody>
                    <a:bodyPr/>
                    <a:lstStyle/>
                    <a:p>
                      <a:endParaRPr lang="en-US"/>
                    </a:p>
                  </a:txBody>
                  <a:tcPr/>
                </a:tc>
                <a:tc>
                  <a:txBody>
                    <a:bodyPr/>
                    <a:lstStyle/>
                    <a:p>
                      <a:pPr marL="0" marR="17145"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খ</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en-US" sz="2800" dirty="0">
                          <a:effectLst/>
                          <a:latin typeface="Kalpurush" panose="02000600000000000000" pitchFamily="2" charset="0"/>
                          <a:ea typeface="Nirmala UI" panose="020B0502040204020203" pitchFamily="34" charset="0"/>
                          <a:cs typeface="Kalpurush" panose="02000600000000000000" pitchFamily="2" charset="0"/>
                        </a:rPr>
                        <a:t>৪.৫১-৬.০০ MPa</a:t>
                      </a:r>
                      <a:r>
                        <a:rPr lang="bn-IN" sz="2800" dirty="0">
                          <a:effectLst/>
                          <a:latin typeface="Kalpurush" panose="02000600000000000000" pitchFamily="2" charset="0"/>
                          <a:ea typeface="Nirmala UI" panose="020B0502040204020203" pitchFamily="34" charset="0"/>
                          <a:cs typeface="Kalpurush" panose="02000600000000000000" pitchFamily="2" charset="0"/>
                        </a:rPr>
                        <a:t> (৬৫</a:t>
                      </a:r>
                      <a:r>
                        <a:rPr lang="en-US" sz="2800" dirty="0">
                          <a:effectLst/>
                          <a:latin typeface="Kalpurush" panose="02000600000000000000" pitchFamily="2" charset="0"/>
                          <a:ea typeface="Nirmala UI" panose="020B0502040204020203" pitchFamily="34" charset="0"/>
                          <a:cs typeface="Kalpurush" panose="02000600000000000000" pitchFamily="2" charset="0"/>
                        </a:rPr>
                        <a:t>৪-</a:t>
                      </a:r>
                      <a:r>
                        <a:rPr lang="bn-IN" sz="2800" dirty="0">
                          <a:effectLst/>
                          <a:latin typeface="Kalpurush" panose="02000600000000000000" pitchFamily="2" charset="0"/>
                          <a:ea typeface="Nirmala UI" panose="020B0502040204020203" pitchFamily="34" charset="0"/>
                          <a:cs typeface="Kalpurush" panose="02000600000000000000" pitchFamily="2" charset="0"/>
                        </a:rPr>
                        <a:t> ৮৭</a:t>
                      </a:r>
                      <a:r>
                        <a:rPr lang="en-US" sz="2800" dirty="0">
                          <a:effectLst/>
                          <a:latin typeface="Kalpurush" panose="02000600000000000000" pitchFamily="2" charset="0"/>
                          <a:ea typeface="Nirmala UI" panose="020B0502040204020203" pitchFamily="34" charset="0"/>
                          <a:cs typeface="Kalpurush" panose="02000600000000000000" pitchFamily="2" charset="0"/>
                        </a:rPr>
                        <a:t>০</a:t>
                      </a:r>
                      <a:r>
                        <a:rPr lang="bn-IN" sz="2800" dirty="0">
                          <a:effectLst/>
                          <a:latin typeface="Kalpurush" panose="02000600000000000000" pitchFamily="2" charset="0"/>
                          <a:ea typeface="Nirmala UI" panose="020B0502040204020203" pitchFamily="34" charset="0"/>
                          <a:cs typeface="Kalpurush" panose="02000600000000000000" pitchFamily="2" charset="0"/>
                        </a:rPr>
                        <a:t> psi)</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১৩% এর অধিক নয়</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494789">
                <a:tc vMerge="1">
                  <a:txBody>
                    <a:bodyPr/>
                    <a:lstStyle/>
                    <a:p>
                      <a:endParaRPr lang="en-US"/>
                    </a:p>
                  </a:txBody>
                  <a:tcPr/>
                </a:tc>
                <a:tc>
                  <a:txBody>
                    <a:bodyPr/>
                    <a:lstStyle/>
                    <a:p>
                      <a:pPr marL="0" marR="17145"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গ</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en-US" sz="2800" dirty="0">
                          <a:effectLst/>
                          <a:latin typeface="Kalpurush" panose="02000600000000000000" pitchFamily="2" charset="0"/>
                          <a:ea typeface="Nirmala UI" panose="020B0502040204020203" pitchFamily="34" charset="0"/>
                          <a:cs typeface="Kalpurush" panose="02000600000000000000" pitchFamily="2" charset="0"/>
                        </a:rPr>
                        <a:t>২.০০-৪.৫০ MPa</a:t>
                      </a:r>
                      <a:r>
                        <a:rPr lang="bn-IN" sz="2800" dirty="0">
                          <a:effectLst/>
                          <a:latin typeface="Kalpurush" panose="02000600000000000000" pitchFamily="2" charset="0"/>
                          <a:ea typeface="Nirmala UI" panose="020B0502040204020203" pitchFamily="34" charset="0"/>
                          <a:cs typeface="Kalpurush" panose="02000600000000000000" pitchFamily="2" charset="0"/>
                        </a:rPr>
                        <a:t> (২৯০ </a:t>
                      </a:r>
                      <a:r>
                        <a:rPr lang="en-US" sz="2800" dirty="0">
                          <a:effectLst/>
                          <a:latin typeface="Kalpurush" panose="02000600000000000000" pitchFamily="2" charset="0"/>
                          <a:ea typeface="Nirmala UI" panose="020B0502040204020203" pitchFamily="34" charset="0"/>
                          <a:cs typeface="Kalpurush" panose="02000600000000000000" pitchFamily="2" charset="0"/>
                        </a:rPr>
                        <a:t>-</a:t>
                      </a:r>
                      <a:r>
                        <a:rPr lang="bn-IN" sz="2800" dirty="0">
                          <a:effectLst/>
                          <a:latin typeface="Kalpurush" panose="02000600000000000000" pitchFamily="2" charset="0"/>
                          <a:ea typeface="Nirmala UI" panose="020B0502040204020203" pitchFamily="34" charset="0"/>
                          <a:cs typeface="Kalpurush" panose="02000600000000000000" pitchFamily="2" charset="0"/>
                        </a:rPr>
                        <a:t> ৬৫</a:t>
                      </a:r>
                      <a:r>
                        <a:rPr lang="en-US" sz="2800" dirty="0">
                          <a:effectLst/>
                          <a:latin typeface="Kalpurush" panose="02000600000000000000" pitchFamily="2" charset="0"/>
                          <a:ea typeface="Nirmala UI" panose="020B0502040204020203" pitchFamily="34" charset="0"/>
                          <a:cs typeface="Kalpurush" panose="02000600000000000000" pitchFamily="2" charset="0"/>
                        </a:rPr>
                        <a:t>৩</a:t>
                      </a:r>
                      <a:r>
                        <a:rPr lang="bn-IN" sz="2800" dirty="0">
                          <a:effectLst/>
                          <a:latin typeface="Kalpurush" panose="02000600000000000000" pitchFamily="2" charset="0"/>
                          <a:ea typeface="Nirmala UI" panose="020B0502040204020203" pitchFamily="34" charset="0"/>
                          <a:cs typeface="Kalpurush" panose="02000600000000000000" pitchFamily="2" charset="0"/>
                        </a:rPr>
                        <a:t> psi)</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২০% এর অধিক নয়</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442809">
                <a:tc>
                  <a:txBody>
                    <a:bodyPr/>
                    <a:lstStyle/>
                    <a:p>
                      <a:pPr marL="0" marR="0"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 </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 </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 </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 </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486904">
                <a:tc>
                  <a:txBody>
                    <a:bodyPr/>
                    <a:lstStyle/>
                    <a:p>
                      <a:pPr marL="0" marR="0"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কার্ব স্টোন</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b="1">
                          <a:effectLst/>
                          <a:latin typeface="Kalpurush" panose="02000600000000000000" pitchFamily="2" charset="0"/>
                          <a:ea typeface="Nirmala UI" panose="020B0502040204020203" pitchFamily="34" charset="0"/>
                          <a:cs typeface="Kalpurush" panose="02000600000000000000" pitchFamily="2" charset="0"/>
                        </a:rPr>
                        <a:t>ক</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nSpc>
                          <a:spcPct val="107000"/>
                        </a:lnSpc>
                        <a:spcBef>
                          <a:spcPts val="0"/>
                        </a:spcBef>
                        <a:spcAft>
                          <a:spcPts val="0"/>
                        </a:spcAft>
                      </a:pPr>
                      <a:r>
                        <a:rPr lang="bn-IN" sz="2800">
                          <a:effectLst/>
                          <a:latin typeface="Kalpurush" panose="02000600000000000000" pitchFamily="2" charset="0"/>
                          <a:ea typeface="Nirmala UI" panose="020B0502040204020203" pitchFamily="34" charset="0"/>
                          <a:cs typeface="Kalpurush" panose="02000600000000000000" pitchFamily="2" charset="0"/>
                        </a:rPr>
                        <a:t>১৭.০০ </a:t>
                      </a:r>
                      <a:r>
                        <a:rPr lang="en-US" sz="2800">
                          <a:effectLst/>
                          <a:latin typeface="Kalpurush" panose="02000600000000000000" pitchFamily="2" charset="0"/>
                          <a:ea typeface="Nirmala UI" panose="020B0502040204020203" pitchFamily="34" charset="0"/>
                          <a:cs typeface="Kalpurush" panose="02000600000000000000" pitchFamily="2" charset="0"/>
                        </a:rPr>
                        <a:t>Mpa</a:t>
                      </a:r>
                      <a:r>
                        <a:rPr lang="bn-IN" sz="2800">
                          <a:effectLst/>
                          <a:latin typeface="Kalpurush" panose="02000600000000000000" pitchFamily="2" charset="0"/>
                          <a:ea typeface="Nirmala UI" panose="020B0502040204020203" pitchFamily="34" charset="0"/>
                          <a:cs typeface="Kalpurush" panose="02000600000000000000" pitchFamily="2" charset="0"/>
                        </a:rPr>
                        <a:t> এর অধিক</a:t>
                      </a:r>
                      <a:r>
                        <a:rPr lang="en-US" sz="2800">
                          <a:effectLst/>
                          <a:latin typeface="Kalpurush" panose="02000600000000000000" pitchFamily="2" charset="0"/>
                          <a:ea typeface="Nirmala UI" panose="020B0502040204020203" pitchFamily="34" charset="0"/>
                          <a:cs typeface="Kalpurush" panose="02000600000000000000" pitchFamily="2" charset="0"/>
                        </a:rPr>
                        <a:t> (</a:t>
                      </a:r>
                      <a:r>
                        <a:rPr lang="bn-IN" sz="2800">
                          <a:effectLst/>
                          <a:latin typeface="Kalpurush" panose="02000600000000000000" pitchFamily="2" charset="0"/>
                          <a:ea typeface="Nirmala UI" panose="020B0502040204020203" pitchFamily="34" charset="0"/>
                          <a:cs typeface="Kalpurush" panose="02000600000000000000" pitchFamily="2" charset="0"/>
                        </a:rPr>
                        <a:t>২</a:t>
                      </a:r>
                      <a:r>
                        <a:rPr lang="en-US" sz="2800">
                          <a:effectLst/>
                          <a:latin typeface="Kalpurush" panose="02000600000000000000" pitchFamily="2" charset="0"/>
                          <a:ea typeface="Nirmala UI" panose="020B0502040204020203" pitchFamily="34" charset="0"/>
                          <a:cs typeface="Kalpurush" panose="02000600000000000000" pitchFamily="2" charset="0"/>
                        </a:rPr>
                        <a:t>০৩০ psi</a:t>
                      </a:r>
                      <a:r>
                        <a:rPr lang="bn-IN" sz="2800">
                          <a:effectLst/>
                          <a:latin typeface="Kalpurush" panose="02000600000000000000" pitchFamily="2" charset="0"/>
                          <a:ea typeface="Nirmala UI" panose="020B0502040204020203" pitchFamily="34" charset="0"/>
                          <a:cs typeface="Kalpurush" panose="02000600000000000000" pitchFamily="2" charset="0"/>
                        </a:rPr>
                        <a:t> এর অধিক)</a:t>
                      </a:r>
                      <a:endParaRPr lang="en-US" sz="280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145" algn="ctr">
                        <a:lnSpc>
                          <a:spcPct val="107000"/>
                        </a:lnSpc>
                        <a:spcBef>
                          <a:spcPts val="0"/>
                        </a:spcBef>
                        <a:spcAft>
                          <a:spcPts val="0"/>
                        </a:spcAft>
                      </a:pPr>
                      <a:r>
                        <a:rPr lang="bn-IN" sz="2800" dirty="0">
                          <a:effectLst/>
                          <a:latin typeface="Kalpurush" panose="02000600000000000000" pitchFamily="2" charset="0"/>
                          <a:ea typeface="Nirmala UI" panose="020B0502040204020203" pitchFamily="34" charset="0"/>
                          <a:cs typeface="Kalpurush" panose="02000600000000000000" pitchFamily="2" charset="0"/>
                        </a:rPr>
                        <a:t>৭% এর অধিক নয়</a:t>
                      </a:r>
                      <a:endParaRPr lang="en-US" sz="2800" dirty="0">
                        <a:effectLst/>
                        <a:latin typeface="Kalpurush" panose="02000600000000000000" pitchFamily="2" charset="0"/>
                        <a:ea typeface="Nirmala UI" panose="020B0502040204020203" pitchFamily="34" charset="0"/>
                        <a:cs typeface="Kalpurush" panose="02000600000000000000" pitchFamily="2" charset="0"/>
                      </a:endParaRPr>
                    </a:p>
                  </a:txBody>
                  <a:tcPr marL="44004" marR="440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56818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B48C7B5-A5EF-F8A8-A3CC-D4EB26F0641F}"/>
              </a:ext>
            </a:extLst>
          </p:cNvPr>
          <p:cNvGraphicFramePr>
            <a:graphicFrameLocks noGrp="1"/>
          </p:cNvGraphicFramePr>
          <p:nvPr>
            <p:extLst>
              <p:ext uri="{D42A27DB-BD31-4B8C-83A1-F6EECF244321}">
                <p14:modId xmlns:p14="http://schemas.microsoft.com/office/powerpoint/2010/main" val="200411222"/>
              </p:ext>
            </p:extLst>
          </p:nvPr>
        </p:nvGraphicFramePr>
        <p:xfrm>
          <a:off x="961677" y="1378932"/>
          <a:ext cx="16364646" cy="8401602"/>
        </p:xfrm>
        <a:graphic>
          <a:graphicData uri="http://schemas.openxmlformats.org/drawingml/2006/table">
            <a:tbl>
              <a:tblPr firstRow="1" firstCol="1" bandRow="1">
                <a:tableStyleId>{5C22544A-7EE6-4342-B048-85BDC9FD1C3A}</a:tableStyleId>
              </a:tblPr>
              <a:tblGrid>
                <a:gridCol w="8182323">
                  <a:extLst>
                    <a:ext uri="{9D8B030D-6E8A-4147-A177-3AD203B41FA5}">
                      <a16:colId xmlns:a16="http://schemas.microsoft.com/office/drawing/2014/main" val="4268176144"/>
                    </a:ext>
                  </a:extLst>
                </a:gridCol>
                <a:gridCol w="8182323">
                  <a:extLst>
                    <a:ext uri="{9D8B030D-6E8A-4147-A177-3AD203B41FA5}">
                      <a16:colId xmlns:a16="http://schemas.microsoft.com/office/drawing/2014/main" val="2906637938"/>
                    </a:ext>
                  </a:extLst>
                </a:gridCol>
              </a:tblGrid>
              <a:tr h="1400267">
                <a:tc>
                  <a:txBody>
                    <a:bodyPr/>
                    <a:lstStyle/>
                    <a:p>
                      <a:pPr marL="0" marR="0" algn="ctr">
                        <a:lnSpc>
                          <a:spcPct val="115000"/>
                        </a:lnSpc>
                        <a:spcAft>
                          <a:spcPts val="800"/>
                        </a:spcAft>
                        <a:buNone/>
                      </a:pPr>
                      <a:r>
                        <a:rPr lang="bn-BD" sz="4000" b="1" kern="100" dirty="0">
                          <a:effectLst/>
                          <a:latin typeface="Kalpurush" panose="02000600000000000000" pitchFamily="2" charset="0"/>
                          <a:ea typeface="Calibri" panose="020F0502020204030204" pitchFamily="34" charset="0"/>
                          <a:cs typeface="Kalpurush" panose="02000600000000000000" pitchFamily="2" charset="0"/>
                        </a:rPr>
                        <a:t>তথ্যসূচক বিষয়</a:t>
                      </a:r>
                      <a:endParaRPr lang="en-US" sz="4000" b="1" kern="100" dirty="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tc>
                  <a:txBody>
                    <a:bodyPr/>
                    <a:lstStyle/>
                    <a:p>
                      <a:pPr marL="0" marR="0" algn="ctr">
                        <a:lnSpc>
                          <a:spcPct val="115000"/>
                        </a:lnSpc>
                        <a:spcAft>
                          <a:spcPts val="800"/>
                        </a:spcAft>
                        <a:buNone/>
                      </a:pPr>
                      <a:r>
                        <a:rPr lang="en-US" sz="4000" kern="100" dirty="0" err="1">
                          <a:effectLst/>
                          <a:latin typeface="Kalpurush" panose="02000600000000000000" pitchFamily="2" charset="0"/>
                          <a:cs typeface="Kalpurush" panose="02000600000000000000" pitchFamily="2" charset="0"/>
                        </a:rPr>
                        <a:t>মান</a:t>
                      </a:r>
                      <a:endParaRPr lang="en-US" sz="4000" kern="100" dirty="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extLst>
                  <a:ext uri="{0D108BD9-81ED-4DB2-BD59-A6C34878D82A}">
                    <a16:rowId xmlns:a16="http://schemas.microsoft.com/office/drawing/2014/main" val="1818233552"/>
                  </a:ext>
                </a:extLst>
              </a:tr>
              <a:tr h="1400267">
                <a:tc>
                  <a:txBody>
                    <a:bodyPr/>
                    <a:lstStyle/>
                    <a:p>
                      <a:pPr marL="0" marR="0" algn="ctr">
                        <a:lnSpc>
                          <a:spcPct val="115000"/>
                        </a:lnSpc>
                        <a:spcAft>
                          <a:spcPts val="800"/>
                        </a:spcAft>
                        <a:buNone/>
                      </a:pPr>
                      <a:r>
                        <a:rPr lang="en-US" sz="4000" b="0" kern="100" dirty="0" err="1">
                          <a:effectLst/>
                          <a:latin typeface="Kalpurush" panose="02000600000000000000" pitchFamily="2" charset="0"/>
                          <a:cs typeface="Kalpurush" panose="02000600000000000000" pitchFamily="2" charset="0"/>
                        </a:rPr>
                        <a:t>কয়লাভিত্তিক</a:t>
                      </a:r>
                      <a:r>
                        <a:rPr lang="en-US" sz="4000" b="0" kern="100" dirty="0">
                          <a:effectLst/>
                          <a:latin typeface="Kalpurush" panose="02000600000000000000" pitchFamily="2" charset="0"/>
                          <a:cs typeface="Kalpurush" panose="02000600000000000000" pitchFamily="2" charset="0"/>
                        </a:rPr>
                        <a:t> </a:t>
                      </a:r>
                      <a:r>
                        <a:rPr lang="en-US" sz="4000" b="0" kern="100" dirty="0" err="1">
                          <a:effectLst/>
                          <a:latin typeface="Kalpurush" panose="02000600000000000000" pitchFamily="2" charset="0"/>
                          <a:cs typeface="Kalpurush" panose="02000600000000000000" pitchFamily="2" charset="0"/>
                        </a:rPr>
                        <a:t>ভাটার</a:t>
                      </a:r>
                      <a:r>
                        <a:rPr lang="en-US" sz="4000" b="0" kern="100" dirty="0">
                          <a:effectLst/>
                          <a:latin typeface="Kalpurush" panose="02000600000000000000" pitchFamily="2" charset="0"/>
                          <a:cs typeface="Kalpurush" panose="02000600000000000000" pitchFamily="2" charset="0"/>
                        </a:rPr>
                        <a:t> </a:t>
                      </a:r>
                      <a:r>
                        <a:rPr lang="en-US" sz="4000" b="0" kern="100" dirty="0" err="1">
                          <a:effectLst/>
                          <a:latin typeface="Kalpurush" panose="02000600000000000000" pitchFamily="2" charset="0"/>
                          <a:cs typeface="Kalpurush" panose="02000600000000000000" pitchFamily="2" charset="0"/>
                        </a:rPr>
                        <a:t>মোট</a:t>
                      </a:r>
                      <a:r>
                        <a:rPr lang="en-US" sz="4000" b="0" kern="100" dirty="0">
                          <a:effectLst/>
                          <a:latin typeface="Kalpurush" panose="02000600000000000000" pitchFamily="2" charset="0"/>
                          <a:cs typeface="Kalpurush" panose="02000600000000000000" pitchFamily="2" charset="0"/>
                        </a:rPr>
                        <a:t> </a:t>
                      </a:r>
                      <a:r>
                        <a:rPr lang="en-US" sz="4000" b="0" kern="100" dirty="0" err="1">
                          <a:effectLst/>
                          <a:latin typeface="Kalpurush" panose="02000600000000000000" pitchFamily="2" charset="0"/>
                          <a:cs typeface="Kalpurush" panose="02000600000000000000" pitchFamily="2" charset="0"/>
                        </a:rPr>
                        <a:t>সংখ্যা</a:t>
                      </a:r>
                      <a:endParaRPr lang="en-US" sz="4000" b="0" kern="100" dirty="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tc>
                  <a:txBody>
                    <a:bodyPr/>
                    <a:lstStyle/>
                    <a:p>
                      <a:pPr marL="0" marR="0" algn="ctr">
                        <a:lnSpc>
                          <a:spcPct val="115000"/>
                        </a:lnSpc>
                        <a:spcAft>
                          <a:spcPts val="800"/>
                        </a:spcAft>
                        <a:buNone/>
                      </a:pPr>
                      <a:r>
                        <a:rPr lang="en-US" sz="4000" kern="100">
                          <a:effectLst/>
                          <a:latin typeface="Kalpurush" panose="02000600000000000000" pitchFamily="2" charset="0"/>
                          <a:cs typeface="Kalpurush" panose="02000600000000000000" pitchFamily="2" charset="0"/>
                        </a:rPr>
                        <a:t>৭,৮৭৩</a:t>
                      </a:r>
                      <a:endParaRPr lang="en-US" sz="4000" kern="10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extLst>
                  <a:ext uri="{0D108BD9-81ED-4DB2-BD59-A6C34878D82A}">
                    <a16:rowId xmlns:a16="http://schemas.microsoft.com/office/drawing/2014/main" val="753156571"/>
                  </a:ext>
                </a:extLst>
              </a:tr>
              <a:tr h="1400267">
                <a:tc>
                  <a:txBody>
                    <a:bodyPr/>
                    <a:lstStyle/>
                    <a:p>
                      <a:pPr marL="0" marR="0" algn="ctr">
                        <a:lnSpc>
                          <a:spcPct val="115000"/>
                        </a:lnSpc>
                        <a:spcAft>
                          <a:spcPts val="800"/>
                        </a:spcAft>
                        <a:buNone/>
                      </a:pPr>
                      <a:r>
                        <a:rPr lang="en-US" sz="4000" b="0" kern="100" dirty="0" err="1">
                          <a:effectLst/>
                          <a:latin typeface="Kalpurush" panose="02000600000000000000" pitchFamily="2" charset="0"/>
                          <a:cs typeface="Kalpurush" panose="02000600000000000000" pitchFamily="2" charset="0"/>
                        </a:rPr>
                        <a:t>বার্ষিক</a:t>
                      </a:r>
                      <a:r>
                        <a:rPr lang="en-US" sz="4000" b="0" kern="100" dirty="0">
                          <a:effectLst/>
                          <a:latin typeface="Kalpurush" panose="02000600000000000000" pitchFamily="2" charset="0"/>
                          <a:cs typeface="Kalpurush" panose="02000600000000000000" pitchFamily="2" charset="0"/>
                        </a:rPr>
                        <a:t> </a:t>
                      </a:r>
                      <a:r>
                        <a:rPr lang="en-US" sz="4000" b="0" kern="100" dirty="0" err="1">
                          <a:effectLst/>
                          <a:latin typeface="Kalpurush" panose="02000600000000000000" pitchFamily="2" charset="0"/>
                          <a:cs typeface="Kalpurush" panose="02000600000000000000" pitchFamily="2" charset="0"/>
                        </a:rPr>
                        <a:t>ইট</a:t>
                      </a:r>
                      <a:r>
                        <a:rPr lang="en-US" sz="4000" b="0" kern="100" dirty="0">
                          <a:effectLst/>
                          <a:latin typeface="Kalpurush" panose="02000600000000000000" pitchFamily="2" charset="0"/>
                          <a:cs typeface="Kalpurush" panose="02000600000000000000" pitchFamily="2" charset="0"/>
                        </a:rPr>
                        <a:t> </a:t>
                      </a:r>
                      <a:r>
                        <a:rPr lang="en-US" sz="4000" b="0" kern="100" dirty="0" err="1">
                          <a:effectLst/>
                          <a:latin typeface="Kalpurush" panose="02000600000000000000" pitchFamily="2" charset="0"/>
                          <a:cs typeface="Kalpurush" panose="02000600000000000000" pitchFamily="2" charset="0"/>
                        </a:rPr>
                        <a:t>উৎপাদন</a:t>
                      </a:r>
                      <a:r>
                        <a:rPr lang="en-US" sz="4000" b="0" kern="100" dirty="0">
                          <a:effectLst/>
                          <a:latin typeface="Kalpurush" panose="02000600000000000000" pitchFamily="2" charset="0"/>
                          <a:cs typeface="Kalpurush" panose="02000600000000000000" pitchFamily="2" charset="0"/>
                        </a:rPr>
                        <a:t> (</a:t>
                      </a:r>
                      <a:r>
                        <a:rPr lang="en-US" sz="4000" b="0" kern="100" dirty="0" err="1">
                          <a:effectLst/>
                          <a:latin typeface="Kalpurush" panose="02000600000000000000" pitchFamily="2" charset="0"/>
                          <a:cs typeface="Kalpurush" panose="02000600000000000000" pitchFamily="2" charset="0"/>
                        </a:rPr>
                        <a:t>সংখ্যা</a:t>
                      </a:r>
                      <a:r>
                        <a:rPr lang="en-US" sz="4000" b="0" kern="100" dirty="0">
                          <a:effectLst/>
                          <a:latin typeface="Kalpurush" panose="02000600000000000000" pitchFamily="2" charset="0"/>
                          <a:cs typeface="Kalpurush" panose="02000600000000000000" pitchFamily="2" charset="0"/>
                        </a:rPr>
                        <a:t>)</a:t>
                      </a:r>
                      <a:endParaRPr lang="en-US" sz="4000" b="0" kern="100" dirty="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tc>
                  <a:txBody>
                    <a:bodyPr/>
                    <a:lstStyle/>
                    <a:p>
                      <a:pPr marL="0" marR="0" algn="ctr">
                        <a:lnSpc>
                          <a:spcPct val="115000"/>
                        </a:lnSpc>
                        <a:spcAft>
                          <a:spcPts val="800"/>
                        </a:spcAft>
                        <a:buNone/>
                      </a:pPr>
                      <a:r>
                        <a:rPr lang="en-US" sz="4000" kern="100" dirty="0">
                          <a:effectLst/>
                          <a:latin typeface="Kalpurush" panose="02000600000000000000" pitchFamily="2" charset="0"/>
                          <a:cs typeface="Kalpurush" panose="02000600000000000000" pitchFamily="2" charset="0"/>
                        </a:rPr>
                        <a:t>৩৪.০ </a:t>
                      </a:r>
                      <a:r>
                        <a:rPr lang="en-US" sz="4000" kern="100" dirty="0" err="1">
                          <a:effectLst/>
                          <a:latin typeface="Kalpurush" panose="02000600000000000000" pitchFamily="2" charset="0"/>
                          <a:cs typeface="Kalpurush" panose="02000600000000000000" pitchFamily="2" charset="0"/>
                        </a:rPr>
                        <a:t>বিলিয়ন</a:t>
                      </a:r>
                      <a:endParaRPr lang="en-US" sz="4000" kern="100" dirty="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extLst>
                  <a:ext uri="{0D108BD9-81ED-4DB2-BD59-A6C34878D82A}">
                    <a16:rowId xmlns:a16="http://schemas.microsoft.com/office/drawing/2014/main" val="1114489977"/>
                  </a:ext>
                </a:extLst>
              </a:tr>
              <a:tr h="1400267">
                <a:tc>
                  <a:txBody>
                    <a:bodyPr/>
                    <a:lstStyle/>
                    <a:p>
                      <a:pPr marL="0" marR="0" algn="ctr">
                        <a:lnSpc>
                          <a:spcPct val="115000"/>
                        </a:lnSpc>
                        <a:spcAft>
                          <a:spcPts val="800"/>
                        </a:spcAft>
                        <a:buNone/>
                      </a:pPr>
                      <a:r>
                        <a:rPr lang="en-US" sz="4000" b="0" kern="100" dirty="0" err="1">
                          <a:effectLst/>
                          <a:latin typeface="Kalpurush" panose="02000600000000000000" pitchFamily="2" charset="0"/>
                          <a:cs typeface="Kalpurush" panose="02000600000000000000" pitchFamily="2" charset="0"/>
                        </a:rPr>
                        <a:t>কয়লা</a:t>
                      </a:r>
                      <a:r>
                        <a:rPr lang="en-US" sz="4000" b="0" kern="100" dirty="0">
                          <a:effectLst/>
                          <a:latin typeface="Kalpurush" panose="02000600000000000000" pitchFamily="2" charset="0"/>
                          <a:cs typeface="Kalpurush" panose="02000600000000000000" pitchFamily="2" charset="0"/>
                        </a:rPr>
                        <a:t> </a:t>
                      </a:r>
                      <a:r>
                        <a:rPr lang="en-US" sz="4000" b="0" kern="100" dirty="0" err="1">
                          <a:effectLst/>
                          <a:latin typeface="Kalpurush" panose="02000600000000000000" pitchFamily="2" charset="0"/>
                          <a:cs typeface="Kalpurush" panose="02000600000000000000" pitchFamily="2" charset="0"/>
                        </a:rPr>
                        <a:t>ব্যবহার</a:t>
                      </a:r>
                      <a:endParaRPr lang="en-US" sz="4000" b="0" kern="100" dirty="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tc>
                  <a:txBody>
                    <a:bodyPr/>
                    <a:lstStyle/>
                    <a:p>
                      <a:pPr marL="0" marR="0" algn="ctr">
                        <a:lnSpc>
                          <a:spcPct val="115000"/>
                        </a:lnSpc>
                        <a:spcAft>
                          <a:spcPts val="800"/>
                        </a:spcAft>
                        <a:buNone/>
                      </a:pPr>
                      <a:r>
                        <a:rPr lang="en-US" sz="4000" kern="100" dirty="0">
                          <a:effectLst/>
                          <a:latin typeface="Kalpurush" panose="02000600000000000000" pitchFamily="2" charset="0"/>
                          <a:cs typeface="Kalpurush" panose="02000600000000000000" pitchFamily="2" charset="0"/>
                        </a:rPr>
                        <a:t>৭.০ </a:t>
                      </a:r>
                      <a:r>
                        <a:rPr lang="en-US" sz="4000" kern="100" dirty="0" err="1">
                          <a:effectLst/>
                          <a:latin typeface="Kalpurush" panose="02000600000000000000" pitchFamily="2" charset="0"/>
                          <a:cs typeface="Kalpurush" panose="02000600000000000000" pitchFamily="2" charset="0"/>
                        </a:rPr>
                        <a:t>মিলিয়ন</a:t>
                      </a:r>
                      <a:r>
                        <a:rPr lang="en-US" sz="4000" kern="100" dirty="0">
                          <a:effectLst/>
                          <a:latin typeface="Kalpurush" panose="02000600000000000000" pitchFamily="2" charset="0"/>
                          <a:cs typeface="Kalpurush" panose="02000600000000000000" pitchFamily="2" charset="0"/>
                        </a:rPr>
                        <a:t> </a:t>
                      </a:r>
                      <a:r>
                        <a:rPr lang="en-US" sz="4000" kern="100" dirty="0" err="1">
                          <a:effectLst/>
                          <a:latin typeface="Kalpurush" panose="02000600000000000000" pitchFamily="2" charset="0"/>
                          <a:cs typeface="Kalpurush" panose="02000600000000000000" pitchFamily="2" charset="0"/>
                        </a:rPr>
                        <a:t>টন</a:t>
                      </a:r>
                      <a:endParaRPr lang="en-US" sz="4000" kern="100" dirty="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extLst>
                  <a:ext uri="{0D108BD9-81ED-4DB2-BD59-A6C34878D82A}">
                    <a16:rowId xmlns:a16="http://schemas.microsoft.com/office/drawing/2014/main" val="607319960"/>
                  </a:ext>
                </a:extLst>
              </a:tr>
              <a:tr h="1400267">
                <a:tc>
                  <a:txBody>
                    <a:bodyPr/>
                    <a:lstStyle/>
                    <a:p>
                      <a:pPr marL="0" marR="0" algn="ctr">
                        <a:lnSpc>
                          <a:spcPct val="115000"/>
                        </a:lnSpc>
                        <a:spcAft>
                          <a:spcPts val="800"/>
                        </a:spcAft>
                        <a:buNone/>
                      </a:pPr>
                      <a:r>
                        <a:rPr lang="en-US" sz="4000" b="0" kern="100" dirty="0" err="1">
                          <a:effectLst/>
                          <a:latin typeface="Kalpurush" panose="02000600000000000000" pitchFamily="2" charset="0"/>
                          <a:cs typeface="Kalpurush" panose="02000600000000000000" pitchFamily="2" charset="0"/>
                        </a:rPr>
                        <a:t>কার্বন</a:t>
                      </a:r>
                      <a:r>
                        <a:rPr lang="en-US" sz="4000" b="0" kern="100" dirty="0">
                          <a:effectLst/>
                          <a:latin typeface="Kalpurush" panose="02000600000000000000" pitchFamily="2" charset="0"/>
                          <a:cs typeface="Kalpurush" panose="02000600000000000000" pitchFamily="2" charset="0"/>
                        </a:rPr>
                        <a:t> </a:t>
                      </a:r>
                      <a:r>
                        <a:rPr lang="en-US" sz="4000" b="0" kern="100" dirty="0" err="1">
                          <a:effectLst/>
                          <a:latin typeface="Kalpurush" panose="02000600000000000000" pitchFamily="2" charset="0"/>
                          <a:cs typeface="Kalpurush" panose="02000600000000000000" pitchFamily="2" charset="0"/>
                        </a:rPr>
                        <a:t>ডাই</a:t>
                      </a:r>
                      <a:r>
                        <a:rPr lang="en-US" sz="4000" b="0" kern="100" dirty="0">
                          <a:effectLst/>
                          <a:latin typeface="Kalpurush" panose="02000600000000000000" pitchFamily="2" charset="0"/>
                          <a:cs typeface="Kalpurush" panose="02000600000000000000" pitchFamily="2" charset="0"/>
                        </a:rPr>
                        <a:t> </a:t>
                      </a:r>
                      <a:r>
                        <a:rPr lang="en-US" sz="4000" b="0" kern="100" dirty="0" err="1">
                          <a:effectLst/>
                          <a:latin typeface="Kalpurush" panose="02000600000000000000" pitchFamily="2" charset="0"/>
                          <a:cs typeface="Kalpurush" panose="02000600000000000000" pitchFamily="2" charset="0"/>
                        </a:rPr>
                        <a:t>অক্সাইড</a:t>
                      </a:r>
                      <a:r>
                        <a:rPr lang="en-US" sz="4000" b="0" kern="100" dirty="0">
                          <a:effectLst/>
                          <a:latin typeface="Kalpurush" panose="02000600000000000000" pitchFamily="2" charset="0"/>
                          <a:cs typeface="Kalpurush" panose="02000600000000000000" pitchFamily="2" charset="0"/>
                        </a:rPr>
                        <a:t> </a:t>
                      </a:r>
                      <a:r>
                        <a:rPr lang="en-US" sz="4000" b="0" kern="100" dirty="0" err="1">
                          <a:effectLst/>
                          <a:latin typeface="Kalpurush" panose="02000600000000000000" pitchFamily="2" charset="0"/>
                          <a:cs typeface="Kalpurush" panose="02000600000000000000" pitchFamily="2" charset="0"/>
                        </a:rPr>
                        <a:t>নিঃসরণ</a:t>
                      </a:r>
                      <a:endParaRPr lang="en-US" sz="4000" b="0" kern="100" dirty="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tc>
                  <a:txBody>
                    <a:bodyPr/>
                    <a:lstStyle/>
                    <a:p>
                      <a:pPr marL="0" marR="0" algn="ctr">
                        <a:lnSpc>
                          <a:spcPct val="115000"/>
                        </a:lnSpc>
                        <a:spcAft>
                          <a:spcPts val="800"/>
                        </a:spcAft>
                        <a:buNone/>
                      </a:pPr>
                      <a:r>
                        <a:rPr lang="en-US" sz="4000" kern="100" dirty="0">
                          <a:effectLst/>
                          <a:latin typeface="Kalpurush" panose="02000600000000000000" pitchFamily="2" charset="0"/>
                          <a:cs typeface="Kalpurush" panose="02000600000000000000" pitchFamily="2" charset="0"/>
                        </a:rPr>
                        <a:t>২১.১ </a:t>
                      </a:r>
                      <a:r>
                        <a:rPr lang="en-US" sz="4000" kern="100" dirty="0" err="1">
                          <a:effectLst/>
                          <a:latin typeface="Kalpurush" panose="02000600000000000000" pitchFamily="2" charset="0"/>
                          <a:cs typeface="Kalpurush" panose="02000600000000000000" pitchFamily="2" charset="0"/>
                        </a:rPr>
                        <a:t>মিলিয়ন</a:t>
                      </a:r>
                      <a:r>
                        <a:rPr lang="en-US" sz="4000" kern="100" dirty="0">
                          <a:effectLst/>
                          <a:latin typeface="Kalpurush" panose="02000600000000000000" pitchFamily="2" charset="0"/>
                          <a:cs typeface="Kalpurush" panose="02000600000000000000" pitchFamily="2" charset="0"/>
                        </a:rPr>
                        <a:t> </a:t>
                      </a:r>
                      <a:r>
                        <a:rPr lang="en-US" sz="4000" kern="100" dirty="0" err="1">
                          <a:effectLst/>
                          <a:latin typeface="Kalpurush" panose="02000600000000000000" pitchFamily="2" charset="0"/>
                          <a:cs typeface="Kalpurush" panose="02000600000000000000" pitchFamily="2" charset="0"/>
                        </a:rPr>
                        <a:t>টন</a:t>
                      </a:r>
                      <a:endParaRPr lang="en-US" sz="4000" kern="100" dirty="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extLst>
                  <a:ext uri="{0D108BD9-81ED-4DB2-BD59-A6C34878D82A}">
                    <a16:rowId xmlns:a16="http://schemas.microsoft.com/office/drawing/2014/main" val="2393755059"/>
                  </a:ext>
                </a:extLst>
              </a:tr>
              <a:tr h="1400267">
                <a:tc>
                  <a:txBody>
                    <a:bodyPr/>
                    <a:lstStyle/>
                    <a:p>
                      <a:pPr marL="0" marR="0" algn="ctr">
                        <a:lnSpc>
                          <a:spcPct val="115000"/>
                        </a:lnSpc>
                        <a:spcAft>
                          <a:spcPts val="800"/>
                        </a:spcAft>
                        <a:buNone/>
                      </a:pPr>
                      <a:r>
                        <a:rPr lang="en-US" sz="4000" b="0" kern="100" dirty="0" err="1">
                          <a:effectLst/>
                          <a:latin typeface="Kalpurush" panose="02000600000000000000" pitchFamily="2" charset="0"/>
                          <a:cs typeface="Kalpurush" panose="02000600000000000000" pitchFamily="2" charset="0"/>
                        </a:rPr>
                        <a:t>মাটির</a:t>
                      </a:r>
                      <a:r>
                        <a:rPr lang="en-US" sz="4000" b="0" kern="100" dirty="0">
                          <a:effectLst/>
                          <a:latin typeface="Kalpurush" panose="02000600000000000000" pitchFamily="2" charset="0"/>
                          <a:cs typeface="Kalpurush" panose="02000600000000000000" pitchFamily="2" charset="0"/>
                        </a:rPr>
                        <a:t> </a:t>
                      </a:r>
                      <a:r>
                        <a:rPr lang="en-US" sz="4000" b="0" kern="100" dirty="0" err="1">
                          <a:effectLst/>
                          <a:latin typeface="Kalpurush" panose="02000600000000000000" pitchFamily="2" charset="0"/>
                          <a:cs typeface="Kalpurush" panose="02000600000000000000" pitchFamily="2" charset="0"/>
                        </a:rPr>
                        <a:t>ব্যবহার</a:t>
                      </a:r>
                      <a:endParaRPr lang="en-US" sz="4000" b="0" kern="100" dirty="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tc>
                  <a:txBody>
                    <a:bodyPr/>
                    <a:lstStyle/>
                    <a:p>
                      <a:pPr marL="0" marR="0" algn="ctr">
                        <a:lnSpc>
                          <a:spcPct val="115000"/>
                        </a:lnSpc>
                        <a:spcAft>
                          <a:spcPts val="800"/>
                        </a:spcAft>
                        <a:buNone/>
                      </a:pPr>
                      <a:r>
                        <a:rPr lang="en-US" sz="4000" kern="100" dirty="0">
                          <a:effectLst/>
                          <a:latin typeface="Kalpurush" panose="02000600000000000000" pitchFamily="2" charset="0"/>
                          <a:cs typeface="Kalpurush" panose="02000600000000000000" pitchFamily="2" charset="0"/>
                        </a:rPr>
                        <a:t>৩.৪ </a:t>
                      </a:r>
                      <a:r>
                        <a:rPr lang="en-US" sz="4000" kern="100" dirty="0" err="1">
                          <a:effectLst/>
                          <a:latin typeface="Kalpurush" panose="02000600000000000000" pitchFamily="2" charset="0"/>
                          <a:cs typeface="Kalpurush" panose="02000600000000000000" pitchFamily="2" charset="0"/>
                        </a:rPr>
                        <a:t>বিলিয়ন</a:t>
                      </a:r>
                      <a:r>
                        <a:rPr lang="en-US" sz="4000" kern="100" dirty="0">
                          <a:effectLst/>
                          <a:latin typeface="Kalpurush" panose="02000600000000000000" pitchFamily="2" charset="0"/>
                          <a:cs typeface="Kalpurush" panose="02000600000000000000" pitchFamily="2" charset="0"/>
                        </a:rPr>
                        <a:t> </a:t>
                      </a:r>
                      <a:r>
                        <a:rPr lang="en-US" sz="4000" kern="100" dirty="0" err="1">
                          <a:effectLst/>
                          <a:latin typeface="Kalpurush" panose="02000600000000000000" pitchFamily="2" charset="0"/>
                          <a:cs typeface="Kalpurush" panose="02000600000000000000" pitchFamily="2" charset="0"/>
                        </a:rPr>
                        <a:t>ঘনফুট</a:t>
                      </a:r>
                      <a:endParaRPr lang="en-US" sz="4000" kern="100" dirty="0">
                        <a:effectLst/>
                        <a:latin typeface="Kalpurush" panose="02000600000000000000" pitchFamily="2" charset="0"/>
                        <a:ea typeface="Calibri" panose="020F0502020204030204" pitchFamily="34" charset="0"/>
                        <a:cs typeface="Kalpurush" panose="02000600000000000000" pitchFamily="2" charset="0"/>
                      </a:endParaRPr>
                    </a:p>
                  </a:txBody>
                  <a:tcPr marL="9525" marR="9525" marT="9525" marB="9525" anchor="ctr"/>
                </a:tc>
                <a:extLst>
                  <a:ext uri="{0D108BD9-81ED-4DB2-BD59-A6C34878D82A}">
                    <a16:rowId xmlns:a16="http://schemas.microsoft.com/office/drawing/2014/main" val="4188027547"/>
                  </a:ext>
                </a:extLst>
              </a:tr>
            </a:tbl>
          </a:graphicData>
        </a:graphic>
      </p:graphicFrame>
      <p:sp>
        <p:nvSpPr>
          <p:cNvPr id="3" name="TextBox 2">
            <a:extLst>
              <a:ext uri="{FF2B5EF4-FFF2-40B4-BE49-F238E27FC236}">
                <a16:creationId xmlns:a16="http://schemas.microsoft.com/office/drawing/2014/main" id="{00E306B1-AA2C-ED36-D93A-1B58CDEE2B6A}"/>
              </a:ext>
            </a:extLst>
          </p:cNvPr>
          <p:cNvSpPr txBox="1"/>
          <p:nvPr/>
        </p:nvSpPr>
        <p:spPr>
          <a:xfrm>
            <a:off x="5072743" y="542637"/>
            <a:ext cx="9144000" cy="769441"/>
          </a:xfrm>
          <a:prstGeom prst="rect">
            <a:avLst/>
          </a:prstGeom>
          <a:noFill/>
        </p:spPr>
        <p:txBody>
          <a:bodyPr wrap="square">
            <a:spAutoFit/>
          </a:bodyPr>
          <a:lstStyle/>
          <a:p>
            <a:r>
              <a:rPr lang="bn-BD" sz="4400" b="1" dirty="0">
                <a:solidFill>
                  <a:srgbClr val="7030A0"/>
                </a:solidFill>
                <a:latin typeface="Kalpurush" panose="02000600000000000000" pitchFamily="2" charset="0"/>
                <a:cs typeface="Kalpurush" panose="02000600000000000000" pitchFamily="2" charset="0"/>
              </a:rPr>
              <a:t>বাংলাদেশে ইট উৎপাদন ও ব্যবহার পরিস্থিতি</a:t>
            </a:r>
            <a:endParaRPr lang="en-US" sz="4400" b="1" dirty="0">
              <a:solidFill>
                <a:srgbClr val="7030A0"/>
              </a:solidFill>
              <a:latin typeface="Kalpurush" panose="02000600000000000000" pitchFamily="2" charset="0"/>
              <a:cs typeface="Kalpurush" panose="02000600000000000000" pitchFamily="2" charset="0"/>
            </a:endParaRPr>
          </a:p>
        </p:txBody>
      </p:sp>
    </p:spTree>
    <p:extLst>
      <p:ext uri="{BB962C8B-B14F-4D97-AF65-F5344CB8AC3E}">
        <p14:creationId xmlns:p14="http://schemas.microsoft.com/office/powerpoint/2010/main" val="23612967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75756" y="359718"/>
            <a:ext cx="7402989" cy="707886"/>
          </a:xfrm>
          <a:prstGeom prst="rect">
            <a:avLst/>
          </a:prstGeom>
        </p:spPr>
        <p:txBody>
          <a:bodyPr wrap="none">
            <a:spAutoFit/>
          </a:bodyPr>
          <a:lstStyle/>
          <a:p>
            <a:pPr algn="ctr"/>
            <a:r>
              <a:rPr lang="as-IN" sz="4000" b="1" dirty="0">
                <a:latin typeface="Kalpurush" panose="02000600000000000000" pitchFamily="2" charset="0"/>
                <a:cs typeface="Kalpurush" panose="02000600000000000000" pitchFamily="2" charset="0"/>
              </a:rPr>
              <a:t>নির্মাণ কাজে হলো ব্লকের ব্যবহার প্রণালি</a:t>
            </a:r>
          </a:p>
        </p:txBody>
      </p:sp>
      <p:pic>
        <p:nvPicPr>
          <p:cNvPr id="6" name="Picture 5"/>
          <p:cNvPicPr>
            <a:picLocks noChangeAspect="1"/>
          </p:cNvPicPr>
          <p:nvPr/>
        </p:nvPicPr>
        <p:blipFill>
          <a:blip r:embed="rId3"/>
          <a:stretch>
            <a:fillRect/>
          </a:stretch>
        </p:blipFill>
        <p:spPr>
          <a:xfrm>
            <a:off x="1" y="1417320"/>
            <a:ext cx="9144000" cy="6863536"/>
          </a:xfrm>
          <a:prstGeom prst="rect">
            <a:avLst/>
          </a:prstGeom>
        </p:spPr>
      </p:pic>
      <p:sp>
        <p:nvSpPr>
          <p:cNvPr id="7" name="Rectangle 6"/>
          <p:cNvSpPr/>
          <p:nvPr/>
        </p:nvSpPr>
        <p:spPr>
          <a:xfrm>
            <a:off x="1064117" y="8283943"/>
            <a:ext cx="17223881" cy="663643"/>
          </a:xfrm>
          <a:prstGeom prst="rect">
            <a:avLst/>
          </a:prstGeom>
        </p:spPr>
        <p:txBody>
          <a:bodyPr wrap="square">
            <a:spAutoFit/>
          </a:bodyPr>
          <a:lstStyle/>
          <a:p>
            <a:pPr>
              <a:lnSpc>
                <a:spcPct val="150000"/>
              </a:lnSpc>
            </a:pPr>
            <a:r>
              <a:rPr lang="as-IN" b="1" dirty="0">
                <a:latin typeface="Kalpurush" panose="02000600000000000000" pitchFamily="2" charset="0"/>
                <a:cs typeface="Kalpurush" panose="02000600000000000000" pitchFamily="2" charset="0"/>
              </a:rPr>
              <a:t>ধাপ ১- </a:t>
            </a:r>
            <a:r>
              <a:rPr lang="as-IN" dirty="0">
                <a:latin typeface="Kalpurush" panose="02000600000000000000" pitchFamily="2" charset="0"/>
                <a:cs typeface="Kalpurush" panose="02000600000000000000" pitchFamily="2" charset="0"/>
              </a:rPr>
              <a:t>বেড প্রস্তুতি</a:t>
            </a:r>
            <a:r>
              <a:rPr lang="en-US" dirty="0">
                <a:latin typeface="Kalpurush" panose="02000600000000000000" pitchFamily="2" charset="0"/>
                <a:cs typeface="Kalpurush" panose="02000600000000000000" pitchFamily="2" charset="0"/>
              </a:rPr>
              <a:t>                                                                              </a:t>
            </a:r>
            <a:r>
              <a:rPr lang="bn-BD" b="1" dirty="0">
                <a:latin typeface="Kalpurush" panose="02000600000000000000" pitchFamily="2" charset="0"/>
                <a:cs typeface="Kalpurush" panose="02000600000000000000" pitchFamily="2" charset="0"/>
              </a:rPr>
              <a:t>ধাপ ২- </a:t>
            </a:r>
            <a:r>
              <a:rPr lang="bn-BD" dirty="0">
                <a:latin typeface="Kalpurush" panose="02000600000000000000" pitchFamily="2" charset="0"/>
                <a:cs typeface="Kalpurush" panose="02000600000000000000" pitchFamily="2" charset="0"/>
              </a:rPr>
              <a:t>ড্রিলিং</a:t>
            </a:r>
            <a:endParaRPr lang="as-IN" dirty="0">
              <a:latin typeface="Kalpurush" panose="02000600000000000000" pitchFamily="2" charset="0"/>
              <a:cs typeface="Kalpurush" panose="02000600000000000000" pitchFamily="2" charset="0"/>
            </a:endParaRPr>
          </a:p>
        </p:txBody>
      </p:sp>
      <p:pic>
        <p:nvPicPr>
          <p:cNvPr id="2" name="Picture 1">
            <a:extLst>
              <a:ext uri="{FF2B5EF4-FFF2-40B4-BE49-F238E27FC236}">
                <a16:creationId xmlns:a16="http://schemas.microsoft.com/office/drawing/2014/main" id="{7F209208-FF77-E437-49FE-CDC88606ED1C}"/>
              </a:ext>
            </a:extLst>
          </p:cNvPr>
          <p:cNvPicPr>
            <a:picLocks noChangeAspect="1"/>
          </p:cNvPicPr>
          <p:nvPr/>
        </p:nvPicPr>
        <p:blipFill>
          <a:blip r:embed="rId4"/>
          <a:stretch>
            <a:fillRect/>
          </a:stretch>
        </p:blipFill>
        <p:spPr>
          <a:xfrm>
            <a:off x="9144000" y="1483714"/>
            <a:ext cx="9144000" cy="6821466"/>
          </a:xfrm>
          <a:prstGeom prst="rect">
            <a:avLst/>
          </a:prstGeom>
        </p:spPr>
      </p:pic>
    </p:spTree>
    <p:extLst>
      <p:ext uri="{BB962C8B-B14F-4D97-AF65-F5344CB8AC3E}">
        <p14:creationId xmlns:p14="http://schemas.microsoft.com/office/powerpoint/2010/main" val="3106909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740533" y="347990"/>
            <a:ext cx="7402989" cy="707886"/>
          </a:xfrm>
          <a:prstGeom prst="rect">
            <a:avLst/>
          </a:prstGeom>
        </p:spPr>
        <p:txBody>
          <a:bodyPr wrap="none">
            <a:spAutoFit/>
          </a:bodyPr>
          <a:lstStyle/>
          <a:p>
            <a:pPr algn="ctr"/>
            <a:r>
              <a:rPr lang="as-IN" sz="4000" b="1" dirty="0">
                <a:latin typeface="Kalpurush" panose="02000600000000000000" pitchFamily="2" charset="0"/>
                <a:cs typeface="Kalpurush" panose="02000600000000000000" pitchFamily="2" charset="0"/>
              </a:rPr>
              <a:t>নির্মাণ কাজে হলো ব্লকের ব্যবহার প্রণালি</a:t>
            </a:r>
          </a:p>
        </p:txBody>
      </p:sp>
      <p:pic>
        <p:nvPicPr>
          <p:cNvPr id="2" name="Picture 1">
            <a:extLst>
              <a:ext uri="{FF2B5EF4-FFF2-40B4-BE49-F238E27FC236}">
                <a16:creationId xmlns:a16="http://schemas.microsoft.com/office/drawing/2014/main" id="{CEF18960-D252-58CE-87E8-303071F5A130}"/>
              </a:ext>
            </a:extLst>
          </p:cNvPr>
          <p:cNvPicPr>
            <a:picLocks noChangeAspect="1"/>
          </p:cNvPicPr>
          <p:nvPr/>
        </p:nvPicPr>
        <p:blipFill>
          <a:blip r:embed="rId3"/>
          <a:stretch>
            <a:fillRect/>
          </a:stretch>
        </p:blipFill>
        <p:spPr>
          <a:xfrm>
            <a:off x="0" y="1055876"/>
            <a:ext cx="7840136" cy="8175445"/>
          </a:xfrm>
          <a:prstGeom prst="rect">
            <a:avLst/>
          </a:prstGeom>
        </p:spPr>
      </p:pic>
      <p:pic>
        <p:nvPicPr>
          <p:cNvPr id="6" name="Picture 5">
            <a:extLst>
              <a:ext uri="{FF2B5EF4-FFF2-40B4-BE49-F238E27FC236}">
                <a16:creationId xmlns:a16="http://schemas.microsoft.com/office/drawing/2014/main" id="{7AC1EF75-49D9-4129-F12E-934433E49441}"/>
              </a:ext>
            </a:extLst>
          </p:cNvPr>
          <p:cNvPicPr>
            <a:picLocks noChangeAspect="1"/>
          </p:cNvPicPr>
          <p:nvPr/>
        </p:nvPicPr>
        <p:blipFill>
          <a:blip r:embed="rId4"/>
          <a:stretch>
            <a:fillRect/>
          </a:stretch>
        </p:blipFill>
        <p:spPr>
          <a:xfrm>
            <a:off x="7840135" y="1055679"/>
            <a:ext cx="10097839" cy="8175446"/>
          </a:xfrm>
          <a:prstGeom prst="rect">
            <a:avLst/>
          </a:prstGeom>
        </p:spPr>
      </p:pic>
      <p:sp>
        <p:nvSpPr>
          <p:cNvPr id="8" name="TextBox 7">
            <a:extLst>
              <a:ext uri="{FF2B5EF4-FFF2-40B4-BE49-F238E27FC236}">
                <a16:creationId xmlns:a16="http://schemas.microsoft.com/office/drawing/2014/main" id="{47A4D697-B143-888C-3135-35C4F9389644}"/>
              </a:ext>
            </a:extLst>
          </p:cNvPr>
          <p:cNvSpPr txBox="1"/>
          <p:nvPr/>
        </p:nvSpPr>
        <p:spPr>
          <a:xfrm>
            <a:off x="0" y="9213427"/>
            <a:ext cx="17937974" cy="507831"/>
          </a:xfrm>
          <a:prstGeom prst="rect">
            <a:avLst/>
          </a:prstGeom>
          <a:noFill/>
        </p:spPr>
        <p:txBody>
          <a:bodyPr wrap="square">
            <a:spAutoFit/>
          </a:bodyPr>
          <a:lstStyle/>
          <a:p>
            <a:r>
              <a:rPr lang="en-US" b="1" dirty="0">
                <a:latin typeface="Kalpurush" panose="02000600000000000000" pitchFamily="2" charset="0"/>
                <a:cs typeface="Kalpurush" panose="02000600000000000000" pitchFamily="2" charset="0"/>
              </a:rPr>
              <a:t>                 </a:t>
            </a:r>
            <a:r>
              <a:rPr lang="bn-BD" b="1" dirty="0">
                <a:latin typeface="Kalpurush" panose="02000600000000000000" pitchFamily="2" charset="0"/>
                <a:cs typeface="Kalpurush" panose="02000600000000000000" pitchFamily="2" charset="0"/>
              </a:rPr>
              <a:t>ধাপ ৩- </a:t>
            </a:r>
            <a:r>
              <a:rPr lang="bn-BD" dirty="0">
                <a:latin typeface="Kalpurush" panose="02000600000000000000" pitchFamily="2" charset="0"/>
                <a:cs typeface="Kalpurush" panose="02000600000000000000" pitchFamily="2" charset="0"/>
              </a:rPr>
              <a:t>বিটুমিনাস ফেল্ট স্থাপন</a:t>
            </a:r>
            <a:r>
              <a:rPr lang="en-US" dirty="0">
                <a:latin typeface="Kalpurush" panose="02000600000000000000" pitchFamily="2" charset="0"/>
                <a:cs typeface="Kalpurush" panose="02000600000000000000" pitchFamily="2" charset="0"/>
              </a:rPr>
              <a:t> </a:t>
            </a:r>
            <a:r>
              <a:rPr lang="bn-BD" dirty="0">
                <a:latin typeface="Kalpurush" panose="02000600000000000000" pitchFamily="2" charset="0"/>
                <a:cs typeface="Kalpurush" panose="02000600000000000000" pitchFamily="2" charset="0"/>
              </a:rPr>
              <a:t> </a:t>
            </a:r>
            <a:r>
              <a:rPr lang="en-US" dirty="0">
                <a:latin typeface="Kalpurush" panose="02000600000000000000" pitchFamily="2" charset="0"/>
                <a:cs typeface="Kalpurush" panose="02000600000000000000" pitchFamily="2" charset="0"/>
              </a:rPr>
              <a:t>                                             </a:t>
            </a:r>
            <a:r>
              <a:rPr lang="bn-BD" b="1" dirty="0">
                <a:latin typeface="Kalpurush" panose="02000600000000000000" pitchFamily="2" charset="0"/>
                <a:cs typeface="Kalpurush" panose="02000600000000000000" pitchFamily="2" charset="0"/>
              </a:rPr>
              <a:t>ধাপ ৪- </a:t>
            </a:r>
            <a:r>
              <a:rPr lang="bn-BD" dirty="0">
                <a:latin typeface="Kalpurush" panose="02000600000000000000" pitchFamily="2" charset="0"/>
                <a:cs typeface="Kalpurush" panose="02000600000000000000" pitchFamily="2" charset="0"/>
              </a:rPr>
              <a:t>ওয়ার ম্যাশ স্থাপন </a:t>
            </a:r>
            <a:endParaRPr lang="en-US" dirty="0">
              <a:latin typeface="Kalpurush" panose="02000600000000000000" pitchFamily="2" charset="0"/>
              <a:cs typeface="Kalpurush" panose="02000600000000000000" pitchFamily="2" charset="0"/>
            </a:endParaRPr>
          </a:p>
        </p:txBody>
      </p:sp>
    </p:spTree>
    <p:extLst>
      <p:ext uri="{BB962C8B-B14F-4D97-AF65-F5344CB8AC3E}">
        <p14:creationId xmlns:p14="http://schemas.microsoft.com/office/powerpoint/2010/main" val="24364709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51905" y="347990"/>
            <a:ext cx="7402989" cy="707886"/>
          </a:xfrm>
          <a:prstGeom prst="rect">
            <a:avLst/>
          </a:prstGeom>
        </p:spPr>
        <p:txBody>
          <a:bodyPr wrap="none">
            <a:spAutoFit/>
          </a:bodyPr>
          <a:lstStyle/>
          <a:p>
            <a:pPr algn="ctr"/>
            <a:r>
              <a:rPr lang="as-IN" sz="4000" b="1" dirty="0">
                <a:latin typeface="Kalpurush" panose="02000600000000000000" pitchFamily="2" charset="0"/>
                <a:cs typeface="Kalpurush" panose="02000600000000000000" pitchFamily="2" charset="0"/>
              </a:rPr>
              <a:t>নির্মাণ কাজে হলো ব্লকের ব্যবহার প্রণালি</a:t>
            </a:r>
          </a:p>
        </p:txBody>
      </p:sp>
      <p:pic>
        <p:nvPicPr>
          <p:cNvPr id="2" name="Picture 1">
            <a:extLst>
              <a:ext uri="{FF2B5EF4-FFF2-40B4-BE49-F238E27FC236}">
                <a16:creationId xmlns:a16="http://schemas.microsoft.com/office/drawing/2014/main" id="{15AB2F6B-F982-5FE0-0419-9448DBFD1222}"/>
              </a:ext>
            </a:extLst>
          </p:cNvPr>
          <p:cNvPicPr>
            <a:picLocks noChangeAspect="1"/>
          </p:cNvPicPr>
          <p:nvPr/>
        </p:nvPicPr>
        <p:blipFill>
          <a:blip r:embed="rId3"/>
          <a:stretch>
            <a:fillRect/>
          </a:stretch>
        </p:blipFill>
        <p:spPr>
          <a:xfrm>
            <a:off x="204451" y="1720833"/>
            <a:ext cx="9144000" cy="6772927"/>
          </a:xfrm>
          <a:prstGeom prst="rect">
            <a:avLst/>
          </a:prstGeom>
        </p:spPr>
      </p:pic>
      <p:pic>
        <p:nvPicPr>
          <p:cNvPr id="6" name="Picture 5">
            <a:extLst>
              <a:ext uri="{FF2B5EF4-FFF2-40B4-BE49-F238E27FC236}">
                <a16:creationId xmlns:a16="http://schemas.microsoft.com/office/drawing/2014/main" id="{6EA380B5-F8D2-5206-D8F3-157B90C9F119}"/>
              </a:ext>
            </a:extLst>
          </p:cNvPr>
          <p:cNvPicPr>
            <a:picLocks noChangeAspect="1"/>
          </p:cNvPicPr>
          <p:nvPr/>
        </p:nvPicPr>
        <p:blipFill>
          <a:blip r:embed="rId4"/>
          <a:stretch>
            <a:fillRect/>
          </a:stretch>
        </p:blipFill>
        <p:spPr>
          <a:xfrm>
            <a:off x="9348450" y="1720833"/>
            <a:ext cx="9143999" cy="6959349"/>
          </a:xfrm>
          <a:prstGeom prst="rect">
            <a:avLst/>
          </a:prstGeom>
        </p:spPr>
      </p:pic>
      <p:sp>
        <p:nvSpPr>
          <p:cNvPr id="10" name="TextBox 9">
            <a:extLst>
              <a:ext uri="{FF2B5EF4-FFF2-40B4-BE49-F238E27FC236}">
                <a16:creationId xmlns:a16="http://schemas.microsoft.com/office/drawing/2014/main" id="{1FE711C9-E8DC-177D-1820-1DCD905BACC6}"/>
              </a:ext>
            </a:extLst>
          </p:cNvPr>
          <p:cNvSpPr txBox="1"/>
          <p:nvPr/>
        </p:nvSpPr>
        <p:spPr>
          <a:xfrm>
            <a:off x="204451" y="8549838"/>
            <a:ext cx="18043056" cy="507831"/>
          </a:xfrm>
          <a:prstGeom prst="rect">
            <a:avLst/>
          </a:prstGeom>
          <a:noFill/>
        </p:spPr>
        <p:txBody>
          <a:bodyPr wrap="square">
            <a:spAutoFit/>
          </a:bodyPr>
          <a:lstStyle/>
          <a:p>
            <a:r>
              <a:rPr lang="en-US" b="1" dirty="0">
                <a:latin typeface="Kalpurush" panose="02000600000000000000" pitchFamily="2" charset="0"/>
                <a:cs typeface="Kalpurush" panose="02000600000000000000" pitchFamily="2" charset="0"/>
              </a:rPr>
              <a:t>                            </a:t>
            </a:r>
            <a:r>
              <a:rPr lang="as-IN" b="1" dirty="0">
                <a:latin typeface="Kalpurush" panose="02000600000000000000" pitchFamily="2" charset="0"/>
                <a:cs typeface="Kalpurush" panose="02000600000000000000" pitchFamily="2" charset="0"/>
              </a:rPr>
              <a:t>ধাপ ৫- </a:t>
            </a:r>
            <a:r>
              <a:rPr lang="as-IN" dirty="0">
                <a:latin typeface="Kalpurush" panose="02000600000000000000" pitchFamily="2" charset="0"/>
                <a:cs typeface="Kalpurush" panose="02000600000000000000" pitchFamily="2" charset="0"/>
              </a:rPr>
              <a:t>মর্টার প্রস্তুতি</a:t>
            </a:r>
            <a:r>
              <a:rPr lang="en-US" dirty="0">
                <a:latin typeface="Kalpurush" panose="02000600000000000000" pitchFamily="2" charset="0"/>
                <a:cs typeface="Kalpurush" panose="02000600000000000000" pitchFamily="2" charset="0"/>
              </a:rPr>
              <a:t>                                                        </a:t>
            </a:r>
            <a:r>
              <a:rPr lang="as-IN" b="1" dirty="0">
                <a:latin typeface="Kalpurush" panose="02000600000000000000" pitchFamily="2" charset="0"/>
                <a:cs typeface="Kalpurush" panose="02000600000000000000" pitchFamily="2" charset="0"/>
              </a:rPr>
              <a:t>ধাপ ৬- </a:t>
            </a:r>
            <a:r>
              <a:rPr lang="as-IN" dirty="0">
                <a:latin typeface="Kalpurush" panose="02000600000000000000" pitchFamily="2" charset="0"/>
                <a:cs typeface="Kalpurush" panose="02000600000000000000" pitchFamily="2" charset="0"/>
              </a:rPr>
              <a:t>গ্রাউটিং </a:t>
            </a:r>
            <a:endParaRPr lang="en-US" dirty="0"/>
          </a:p>
        </p:txBody>
      </p:sp>
    </p:spTree>
    <p:extLst>
      <p:ext uri="{BB962C8B-B14F-4D97-AF65-F5344CB8AC3E}">
        <p14:creationId xmlns:p14="http://schemas.microsoft.com/office/powerpoint/2010/main" val="25348377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28155" y="690890"/>
            <a:ext cx="7402989" cy="707886"/>
          </a:xfrm>
          <a:prstGeom prst="rect">
            <a:avLst/>
          </a:prstGeom>
        </p:spPr>
        <p:txBody>
          <a:bodyPr wrap="none">
            <a:spAutoFit/>
          </a:bodyPr>
          <a:lstStyle/>
          <a:p>
            <a:pPr algn="ctr"/>
            <a:r>
              <a:rPr lang="as-IN" sz="4000" b="1" dirty="0">
                <a:latin typeface="Kalpurush" panose="02000600000000000000" pitchFamily="2" charset="0"/>
                <a:cs typeface="Kalpurush" panose="02000600000000000000" pitchFamily="2" charset="0"/>
              </a:rPr>
              <a:t>নির্মাণ কাজে হলো ব্লকের ব্যবহার প্রণালি</a:t>
            </a:r>
          </a:p>
        </p:txBody>
      </p:sp>
      <p:pic>
        <p:nvPicPr>
          <p:cNvPr id="2" name="Picture 1">
            <a:extLst>
              <a:ext uri="{FF2B5EF4-FFF2-40B4-BE49-F238E27FC236}">
                <a16:creationId xmlns:a16="http://schemas.microsoft.com/office/drawing/2014/main" id="{65128342-2266-5B3A-65DC-634A064ED425}"/>
              </a:ext>
            </a:extLst>
          </p:cNvPr>
          <p:cNvPicPr>
            <a:picLocks noChangeAspect="1"/>
          </p:cNvPicPr>
          <p:nvPr/>
        </p:nvPicPr>
        <p:blipFill>
          <a:blip r:embed="rId3"/>
          <a:stretch>
            <a:fillRect/>
          </a:stretch>
        </p:blipFill>
        <p:spPr>
          <a:xfrm>
            <a:off x="0" y="1633276"/>
            <a:ext cx="9144000" cy="6863367"/>
          </a:xfrm>
          <a:prstGeom prst="rect">
            <a:avLst/>
          </a:prstGeom>
        </p:spPr>
      </p:pic>
      <p:pic>
        <p:nvPicPr>
          <p:cNvPr id="6" name="Picture 5">
            <a:extLst>
              <a:ext uri="{FF2B5EF4-FFF2-40B4-BE49-F238E27FC236}">
                <a16:creationId xmlns:a16="http://schemas.microsoft.com/office/drawing/2014/main" id="{3CCF7FEB-AB23-159B-D58A-41AC7A28D586}"/>
              </a:ext>
            </a:extLst>
          </p:cNvPr>
          <p:cNvPicPr>
            <a:picLocks noChangeAspect="1"/>
          </p:cNvPicPr>
          <p:nvPr/>
        </p:nvPicPr>
        <p:blipFill>
          <a:blip r:embed="rId4"/>
          <a:stretch>
            <a:fillRect/>
          </a:stretch>
        </p:blipFill>
        <p:spPr>
          <a:xfrm>
            <a:off x="9144000" y="1633276"/>
            <a:ext cx="9144000" cy="6843422"/>
          </a:xfrm>
          <a:prstGeom prst="rect">
            <a:avLst/>
          </a:prstGeom>
        </p:spPr>
      </p:pic>
      <p:sp>
        <p:nvSpPr>
          <p:cNvPr id="10" name="TextBox 9">
            <a:extLst>
              <a:ext uri="{FF2B5EF4-FFF2-40B4-BE49-F238E27FC236}">
                <a16:creationId xmlns:a16="http://schemas.microsoft.com/office/drawing/2014/main" id="{5D81CA05-2CAB-DAE2-7D25-9E8CA754738B}"/>
              </a:ext>
            </a:extLst>
          </p:cNvPr>
          <p:cNvSpPr txBox="1"/>
          <p:nvPr/>
        </p:nvSpPr>
        <p:spPr>
          <a:xfrm>
            <a:off x="0" y="8653724"/>
            <a:ext cx="18314650" cy="507831"/>
          </a:xfrm>
          <a:prstGeom prst="rect">
            <a:avLst/>
          </a:prstGeom>
          <a:noFill/>
        </p:spPr>
        <p:txBody>
          <a:bodyPr wrap="square">
            <a:spAutoFit/>
          </a:bodyPr>
          <a:lstStyle/>
          <a:p>
            <a:r>
              <a:rPr kumimoji="0" lang="en-US" sz="2700" b="1"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       </a:t>
            </a:r>
            <a:r>
              <a:rPr kumimoji="0" lang="as-IN" sz="2700" b="1"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ধাপ ৭- </a:t>
            </a:r>
            <a:r>
              <a:rPr kumimoji="0" lang="as-IN" sz="2700" b="0"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মর্টারের ওপরে প্রথম লেয়ারের ব্লক বসানো</a:t>
            </a:r>
            <a:r>
              <a:rPr kumimoji="0" lang="en-US" sz="2700" b="0"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                         </a:t>
            </a:r>
            <a:r>
              <a:rPr lang="as-IN" b="1" dirty="0">
                <a:latin typeface="Kalpurush" panose="02000600000000000000" pitchFamily="2" charset="0"/>
                <a:cs typeface="Kalpurush" panose="02000600000000000000" pitchFamily="2" charset="0"/>
              </a:rPr>
              <a:t>ধাপ ৮- </a:t>
            </a:r>
            <a:r>
              <a:rPr lang="as-IN" dirty="0">
                <a:latin typeface="Kalpurush" panose="02000600000000000000" pitchFamily="2" charset="0"/>
                <a:cs typeface="Kalpurush" panose="02000600000000000000" pitchFamily="2" charset="0"/>
              </a:rPr>
              <a:t>প্রথম লেয়ার গাথার পর তা সঠিক লেভেলে আছে কিনা</a:t>
            </a:r>
            <a:r>
              <a:rPr kumimoji="0" lang="as-IN" sz="2700" b="0"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 </a:t>
            </a:r>
            <a:endParaRPr lang="en-US" dirty="0"/>
          </a:p>
        </p:txBody>
      </p:sp>
    </p:spTree>
    <p:extLst>
      <p:ext uri="{BB962C8B-B14F-4D97-AF65-F5344CB8AC3E}">
        <p14:creationId xmlns:p14="http://schemas.microsoft.com/office/powerpoint/2010/main" val="48541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23355" y="524529"/>
            <a:ext cx="7402989" cy="707886"/>
          </a:xfrm>
          <a:prstGeom prst="rect">
            <a:avLst/>
          </a:prstGeom>
        </p:spPr>
        <p:txBody>
          <a:bodyPr wrap="none">
            <a:spAutoFit/>
          </a:bodyPr>
          <a:lstStyle/>
          <a:p>
            <a:pPr algn="ctr"/>
            <a:r>
              <a:rPr lang="as-IN" sz="4000" b="1" dirty="0">
                <a:latin typeface="Kalpurush" panose="02000600000000000000" pitchFamily="2" charset="0"/>
                <a:cs typeface="Kalpurush" panose="02000600000000000000" pitchFamily="2" charset="0"/>
              </a:rPr>
              <a:t>নির্মাণ কাজে হলো ব্লকের ব্যবহার প্রণালি</a:t>
            </a:r>
          </a:p>
        </p:txBody>
      </p:sp>
      <p:pic>
        <p:nvPicPr>
          <p:cNvPr id="2" name="Picture 1">
            <a:extLst>
              <a:ext uri="{FF2B5EF4-FFF2-40B4-BE49-F238E27FC236}">
                <a16:creationId xmlns:a16="http://schemas.microsoft.com/office/drawing/2014/main" id="{83969472-4179-2F53-B511-E65031F4FFA8}"/>
              </a:ext>
            </a:extLst>
          </p:cNvPr>
          <p:cNvPicPr>
            <a:picLocks noChangeAspect="1"/>
          </p:cNvPicPr>
          <p:nvPr/>
        </p:nvPicPr>
        <p:blipFill>
          <a:blip r:embed="rId3"/>
          <a:stretch>
            <a:fillRect/>
          </a:stretch>
        </p:blipFill>
        <p:spPr>
          <a:xfrm>
            <a:off x="1" y="1296592"/>
            <a:ext cx="9144000" cy="6864799"/>
          </a:xfrm>
          <a:prstGeom prst="rect">
            <a:avLst/>
          </a:prstGeom>
        </p:spPr>
      </p:pic>
      <p:pic>
        <p:nvPicPr>
          <p:cNvPr id="6" name="Picture 5">
            <a:extLst>
              <a:ext uri="{FF2B5EF4-FFF2-40B4-BE49-F238E27FC236}">
                <a16:creationId xmlns:a16="http://schemas.microsoft.com/office/drawing/2014/main" id="{D607C965-9ACF-34FE-C82D-B9BDCE3A0A77}"/>
              </a:ext>
            </a:extLst>
          </p:cNvPr>
          <p:cNvPicPr>
            <a:picLocks noChangeAspect="1"/>
          </p:cNvPicPr>
          <p:nvPr/>
        </p:nvPicPr>
        <p:blipFill>
          <a:blip r:embed="rId4"/>
          <a:stretch>
            <a:fillRect/>
          </a:stretch>
        </p:blipFill>
        <p:spPr>
          <a:xfrm>
            <a:off x="9144000" y="1296591"/>
            <a:ext cx="9143999" cy="6646099"/>
          </a:xfrm>
          <a:prstGeom prst="rect">
            <a:avLst/>
          </a:prstGeom>
        </p:spPr>
      </p:pic>
      <p:sp>
        <p:nvSpPr>
          <p:cNvPr id="8" name="TextBox 7">
            <a:extLst>
              <a:ext uri="{FF2B5EF4-FFF2-40B4-BE49-F238E27FC236}">
                <a16:creationId xmlns:a16="http://schemas.microsoft.com/office/drawing/2014/main" id="{AB55838C-9FB5-8458-2E87-3D0E3B89429F}"/>
              </a:ext>
            </a:extLst>
          </p:cNvPr>
          <p:cNvSpPr txBox="1"/>
          <p:nvPr/>
        </p:nvSpPr>
        <p:spPr>
          <a:xfrm>
            <a:off x="-1" y="8055852"/>
            <a:ext cx="18287999" cy="507831"/>
          </a:xfrm>
          <a:prstGeom prst="rect">
            <a:avLst/>
          </a:prstGeom>
          <a:noFill/>
        </p:spPr>
        <p:txBody>
          <a:bodyPr wrap="square">
            <a:spAutoFit/>
          </a:bodyPr>
          <a:lstStyle/>
          <a:p>
            <a:r>
              <a:rPr kumimoji="0" lang="en-US" sz="2700" b="1"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          </a:t>
            </a:r>
            <a:r>
              <a:rPr kumimoji="0" lang="as-IN" sz="2700" b="1"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ধাপ ৯- </a:t>
            </a:r>
            <a:r>
              <a:rPr kumimoji="0" lang="as-IN" sz="2700" b="0"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২য় ধাপে প্রস্তুত করা</a:t>
            </a:r>
            <a:r>
              <a:rPr kumimoji="0" lang="en-US" sz="2700" b="0"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                                           </a:t>
            </a:r>
            <a:r>
              <a:rPr lang="as-IN" b="1" dirty="0">
                <a:latin typeface="Kalpurush" panose="02000600000000000000" pitchFamily="2" charset="0"/>
                <a:cs typeface="Kalpurush" panose="02000600000000000000" pitchFamily="2" charset="0"/>
              </a:rPr>
              <a:t>ধাপ ১০- </a:t>
            </a:r>
            <a:r>
              <a:rPr lang="as-IN" dirty="0">
                <a:latin typeface="Kalpurush" panose="02000600000000000000" pitchFamily="2" charset="0"/>
                <a:cs typeface="Kalpurush" panose="02000600000000000000" pitchFamily="2" charset="0"/>
              </a:rPr>
              <a:t>প্রতি চার ফিট পর পর একটি করে ১০ মিলিমিটার রড </a:t>
            </a:r>
            <a:endParaRPr lang="en-US" dirty="0"/>
          </a:p>
        </p:txBody>
      </p:sp>
    </p:spTree>
    <p:extLst>
      <p:ext uri="{BB962C8B-B14F-4D97-AF65-F5344CB8AC3E}">
        <p14:creationId xmlns:p14="http://schemas.microsoft.com/office/powerpoint/2010/main" val="7253655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80555" y="709940"/>
            <a:ext cx="7402989" cy="707886"/>
          </a:xfrm>
          <a:prstGeom prst="rect">
            <a:avLst/>
          </a:prstGeom>
        </p:spPr>
        <p:txBody>
          <a:bodyPr wrap="none">
            <a:spAutoFit/>
          </a:bodyPr>
          <a:lstStyle/>
          <a:p>
            <a:pPr algn="ctr"/>
            <a:r>
              <a:rPr lang="as-IN" sz="4000" b="1" dirty="0">
                <a:latin typeface="Kalpurush" panose="02000600000000000000" pitchFamily="2" charset="0"/>
                <a:cs typeface="Kalpurush" panose="02000600000000000000" pitchFamily="2" charset="0"/>
              </a:rPr>
              <a:t>নির্মাণ কাজে হলো ব্লকের ব্যবহার প্রণালি</a:t>
            </a:r>
          </a:p>
        </p:txBody>
      </p:sp>
      <p:pic>
        <p:nvPicPr>
          <p:cNvPr id="2" name="Picture 1">
            <a:extLst>
              <a:ext uri="{FF2B5EF4-FFF2-40B4-BE49-F238E27FC236}">
                <a16:creationId xmlns:a16="http://schemas.microsoft.com/office/drawing/2014/main" id="{FE3AF971-31D9-29B9-505E-F450D2445329}"/>
              </a:ext>
            </a:extLst>
          </p:cNvPr>
          <p:cNvPicPr>
            <a:picLocks noChangeAspect="1"/>
          </p:cNvPicPr>
          <p:nvPr/>
        </p:nvPicPr>
        <p:blipFill>
          <a:blip r:embed="rId3"/>
          <a:stretch>
            <a:fillRect/>
          </a:stretch>
        </p:blipFill>
        <p:spPr>
          <a:xfrm>
            <a:off x="4210049" y="1757138"/>
            <a:ext cx="9144000" cy="7819922"/>
          </a:xfrm>
          <a:prstGeom prst="rect">
            <a:avLst/>
          </a:prstGeom>
        </p:spPr>
      </p:pic>
      <p:sp>
        <p:nvSpPr>
          <p:cNvPr id="8" name="TextBox 7">
            <a:extLst>
              <a:ext uri="{FF2B5EF4-FFF2-40B4-BE49-F238E27FC236}">
                <a16:creationId xmlns:a16="http://schemas.microsoft.com/office/drawing/2014/main" id="{AFE8BDDF-A59E-790B-2D99-E3BBA6DDD29A}"/>
              </a:ext>
            </a:extLst>
          </p:cNvPr>
          <p:cNvSpPr txBox="1"/>
          <p:nvPr/>
        </p:nvSpPr>
        <p:spPr>
          <a:xfrm>
            <a:off x="7141029" y="9577060"/>
            <a:ext cx="5342515" cy="507831"/>
          </a:xfrm>
          <a:prstGeom prst="rect">
            <a:avLst/>
          </a:prstGeom>
          <a:noFill/>
        </p:spPr>
        <p:txBody>
          <a:bodyPr wrap="square">
            <a:spAutoFit/>
          </a:bodyPr>
          <a:lstStyle/>
          <a:p>
            <a:r>
              <a:rPr kumimoji="0" lang="as-IN" sz="2700" b="1"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ধাপ ১১- </a:t>
            </a:r>
            <a:r>
              <a:rPr kumimoji="0" lang="as-IN" sz="2700" b="0"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ইলেকট্রিক ও প্লাম্বিং পাইপ </a:t>
            </a:r>
            <a:endParaRPr lang="en-US" dirty="0"/>
          </a:p>
        </p:txBody>
      </p:sp>
    </p:spTree>
    <p:extLst>
      <p:ext uri="{BB962C8B-B14F-4D97-AF65-F5344CB8AC3E}">
        <p14:creationId xmlns:p14="http://schemas.microsoft.com/office/powerpoint/2010/main" val="863158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099605" y="538490"/>
            <a:ext cx="7402989" cy="707886"/>
          </a:xfrm>
          <a:prstGeom prst="rect">
            <a:avLst/>
          </a:prstGeom>
        </p:spPr>
        <p:txBody>
          <a:bodyPr wrap="none">
            <a:spAutoFit/>
          </a:bodyPr>
          <a:lstStyle/>
          <a:p>
            <a:pPr algn="ctr"/>
            <a:r>
              <a:rPr lang="as-IN" sz="4000" b="1" dirty="0">
                <a:latin typeface="Kalpurush" panose="02000600000000000000" pitchFamily="2" charset="0"/>
                <a:cs typeface="Kalpurush" panose="02000600000000000000" pitchFamily="2" charset="0"/>
              </a:rPr>
              <a:t>নির্মাণ কাজে হলো ব্লকের ব্যবহার প্রণালি</a:t>
            </a:r>
          </a:p>
        </p:txBody>
      </p:sp>
      <p:pic>
        <p:nvPicPr>
          <p:cNvPr id="2" name="Picture 1"/>
          <p:cNvPicPr>
            <a:picLocks noChangeAspect="1"/>
          </p:cNvPicPr>
          <p:nvPr/>
        </p:nvPicPr>
        <p:blipFill>
          <a:blip r:embed="rId3"/>
          <a:stretch>
            <a:fillRect/>
          </a:stretch>
        </p:blipFill>
        <p:spPr>
          <a:xfrm>
            <a:off x="0" y="1488788"/>
            <a:ext cx="18287999" cy="6277658"/>
          </a:xfrm>
          <a:prstGeom prst="rect">
            <a:avLst/>
          </a:prstGeom>
        </p:spPr>
      </p:pic>
      <p:sp>
        <p:nvSpPr>
          <p:cNvPr id="7" name="TextBox 6">
            <a:extLst>
              <a:ext uri="{FF2B5EF4-FFF2-40B4-BE49-F238E27FC236}">
                <a16:creationId xmlns:a16="http://schemas.microsoft.com/office/drawing/2014/main" id="{BB9112C4-DEAF-779E-5B71-E66A82395527}"/>
              </a:ext>
            </a:extLst>
          </p:cNvPr>
          <p:cNvSpPr txBox="1"/>
          <p:nvPr/>
        </p:nvSpPr>
        <p:spPr>
          <a:xfrm>
            <a:off x="-1" y="8008858"/>
            <a:ext cx="18287998" cy="523220"/>
          </a:xfrm>
          <a:prstGeom prst="rect">
            <a:avLst/>
          </a:prstGeom>
          <a:noFill/>
        </p:spPr>
        <p:txBody>
          <a:bodyPr wrap="square">
            <a:spAutoFit/>
          </a:bodyPr>
          <a:lstStyle/>
          <a:p>
            <a:r>
              <a:rPr kumimoji="0" lang="en-US" sz="2800" b="1"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               </a:t>
            </a:r>
            <a:r>
              <a:rPr kumimoji="0" lang="bn-IN" sz="2800" b="1"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ধাপ  ১২- </a:t>
            </a:r>
            <a:r>
              <a:rPr kumimoji="0" lang="bn-IN" sz="2800" b="0"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দরজা এবং জানালা স্থাপন</a:t>
            </a:r>
            <a:r>
              <a:rPr kumimoji="0" lang="en-US" sz="2800" b="0"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                                                </a:t>
            </a:r>
            <a:r>
              <a:rPr lang="as-IN" sz="2800" b="1" dirty="0">
                <a:latin typeface="Kalpurush" panose="02000600000000000000" pitchFamily="2" charset="0"/>
                <a:cs typeface="Kalpurush" panose="02000600000000000000" pitchFamily="2" charset="0"/>
              </a:rPr>
              <a:t>ধাপ ১৩- </a:t>
            </a:r>
            <a:r>
              <a:rPr lang="as-IN" sz="2800" dirty="0">
                <a:latin typeface="Kalpurush" panose="02000600000000000000" pitchFamily="2" charset="0"/>
                <a:cs typeface="Kalpurush" panose="02000600000000000000" pitchFamily="2" charset="0"/>
              </a:rPr>
              <a:t>সম্পূর্ণ দেয়াল প্রস্তুত</a:t>
            </a:r>
            <a:r>
              <a:rPr kumimoji="0" lang="en-US" sz="2800" b="0"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 </a:t>
            </a:r>
            <a:r>
              <a:rPr kumimoji="0" lang="bn-IN" sz="2800" b="0" i="0" u="none" strike="noStrike" kern="1200" cap="none" spc="0" normalizeH="0" baseline="0" noProof="0" dirty="0">
                <a:ln>
                  <a:noFill/>
                </a:ln>
                <a:solidFill>
                  <a:prstClr val="black"/>
                </a:solidFill>
                <a:effectLst/>
                <a:uLnTx/>
                <a:uFillTx/>
                <a:latin typeface="Kalpurush" panose="02000600000000000000" pitchFamily="2" charset="0"/>
                <a:ea typeface="+mn-ea"/>
                <a:cs typeface="Kalpurush" panose="02000600000000000000" pitchFamily="2" charset="0"/>
              </a:rPr>
              <a:t> </a:t>
            </a:r>
            <a:endParaRPr lang="en-US" dirty="0"/>
          </a:p>
        </p:txBody>
      </p:sp>
    </p:spTree>
    <p:extLst>
      <p:ext uri="{BB962C8B-B14F-4D97-AF65-F5344CB8AC3E}">
        <p14:creationId xmlns:p14="http://schemas.microsoft.com/office/powerpoint/2010/main" val="3515269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84C6B-BF01-D9A5-3CD6-435661E46165}"/>
              </a:ext>
            </a:extLst>
          </p:cNvPr>
          <p:cNvSpPr>
            <a:spLocks noGrp="1"/>
          </p:cNvSpPr>
          <p:nvPr>
            <p:ph type="ctrTitle"/>
          </p:nvPr>
        </p:nvSpPr>
        <p:spPr/>
        <p:txBody>
          <a:bodyPr/>
          <a:lstStyle/>
          <a:p>
            <a:r>
              <a:rPr lang="en-US" dirty="0"/>
              <a:t>Block Made Sites</a:t>
            </a:r>
          </a:p>
        </p:txBody>
      </p:sp>
    </p:spTree>
    <p:extLst>
      <p:ext uri="{BB962C8B-B14F-4D97-AF65-F5344CB8AC3E}">
        <p14:creationId xmlns:p14="http://schemas.microsoft.com/office/powerpoint/2010/main" val="2787119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000026472 - Moinur Rahman">
            <a:extLst>
              <a:ext uri="{FF2B5EF4-FFF2-40B4-BE49-F238E27FC236}">
                <a16:creationId xmlns:a16="http://schemas.microsoft.com/office/drawing/2014/main" id="{E4EF5C23-F62E-9B76-0D58-F897CE0DFB6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12195" y="0"/>
            <a:ext cx="13663613" cy="10287000"/>
          </a:xfrm>
          <a:prstGeom prst="rect">
            <a:avLst/>
          </a:prstGeom>
        </p:spPr>
      </p:pic>
    </p:spTree>
    <p:extLst>
      <p:ext uri="{BB962C8B-B14F-4D97-AF65-F5344CB8AC3E}">
        <p14:creationId xmlns:p14="http://schemas.microsoft.com/office/powerpoint/2010/main" val="411784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557568441588351068528470357679 - GM Rayhan">
            <a:extLst>
              <a:ext uri="{FF2B5EF4-FFF2-40B4-BE49-F238E27FC236}">
                <a16:creationId xmlns:a16="http://schemas.microsoft.com/office/drawing/2014/main" id="{B05DFBCE-8354-C803-0409-49A4F098DA3D}"/>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286000" y="0"/>
            <a:ext cx="13716000" cy="10287000"/>
          </a:xfrm>
          <a:prstGeom prst="rect">
            <a:avLst/>
          </a:prstGeom>
        </p:spPr>
      </p:pic>
    </p:spTree>
    <p:extLst>
      <p:ext uri="{BB962C8B-B14F-4D97-AF65-F5344CB8AC3E}">
        <p14:creationId xmlns:p14="http://schemas.microsoft.com/office/powerpoint/2010/main" val="3726165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9264" y="429145"/>
            <a:ext cx="12195967" cy="769441"/>
          </a:xfrm>
          <a:prstGeom prst="rect">
            <a:avLst/>
          </a:prstGeom>
        </p:spPr>
        <p:txBody>
          <a:bodyPr wrap="none">
            <a:spAutoFit/>
          </a:bodyPr>
          <a:lstStyle/>
          <a:p>
            <a:r>
              <a:rPr lang="en-US" sz="4400" b="1" dirty="0">
                <a:solidFill>
                  <a:srgbClr val="7030A0"/>
                </a:solidFill>
                <a:latin typeface="Kalpurush" panose="02000600000000000000" pitchFamily="2" charset="0"/>
                <a:cs typeface="Kalpurush" panose="02000600000000000000" pitchFamily="2" charset="0"/>
              </a:rPr>
              <a:t> </a:t>
            </a:r>
            <a:r>
              <a:rPr lang="as-IN" sz="4400" b="1" dirty="0">
                <a:solidFill>
                  <a:srgbClr val="7030A0"/>
                </a:solidFill>
                <a:latin typeface="Kalpurush" panose="02000600000000000000" pitchFamily="2" charset="0"/>
                <a:cs typeface="Kalpurush" panose="02000600000000000000" pitchFamily="2" charset="0"/>
              </a:rPr>
              <a:t>আমাদের কেন রূপান্তর হওয়া প্রয়োজন? (সমস্যার প্রেক্ষাপট)</a:t>
            </a:r>
            <a:endParaRPr lang="en-US" sz="4400" b="1" dirty="0">
              <a:solidFill>
                <a:srgbClr val="7030A0"/>
              </a:solidFill>
              <a:latin typeface="Kalpurush" panose="02000600000000000000" pitchFamily="2" charset="0"/>
              <a:cs typeface="Kalpurush" panose="02000600000000000000" pitchFamily="2" charset="0"/>
            </a:endParaRPr>
          </a:p>
        </p:txBody>
      </p:sp>
      <p:sp>
        <p:nvSpPr>
          <p:cNvPr id="6" name="Rectangle 5"/>
          <p:cNvSpPr/>
          <p:nvPr/>
        </p:nvSpPr>
        <p:spPr>
          <a:xfrm>
            <a:off x="896328" y="2209607"/>
            <a:ext cx="9295421" cy="7263527"/>
          </a:xfrm>
          <a:prstGeom prst="rect">
            <a:avLst/>
          </a:prstGeom>
        </p:spPr>
        <p:txBody>
          <a:bodyPr wrap="square">
            <a:spAutoFit/>
          </a:bodyPr>
          <a:lstStyle/>
          <a:p>
            <a:pPr marL="457200" indent="-457200">
              <a:lnSpc>
                <a:spcPct val="150000"/>
              </a:lnSpc>
              <a:spcAft>
                <a:spcPts val="800"/>
              </a:spcAft>
              <a:buFont typeface="Wingdings" panose="05000000000000000000" pitchFamily="2" charset="2"/>
              <a:buChar char="q"/>
            </a:pPr>
            <a:r>
              <a:rPr lang="as-IN" sz="3200" dirty="0">
                <a:solidFill>
                  <a:srgbClr val="FF0000"/>
                </a:solidFill>
                <a:latin typeface="Kalpurush" panose="02000600000000000000" pitchFamily="2" charset="0"/>
                <a:ea typeface="Calibri" panose="020F0502020204030204" pitchFamily="34" charset="0"/>
                <a:cs typeface="Kalpurush" panose="02000600000000000000" pitchFamily="2" charset="0"/>
              </a:rPr>
              <a:t>বায়ু দূষণ ও জলবায়ু পরিবর্তন</a:t>
            </a:r>
            <a:r>
              <a:rPr lang="en-US" sz="3200" dirty="0">
                <a:solidFill>
                  <a:srgbClr val="FF0000"/>
                </a:solidFill>
                <a:latin typeface="Kalpurush" panose="02000600000000000000" pitchFamily="2" charset="0"/>
                <a:ea typeface="Calibri" panose="020F0502020204030204" pitchFamily="34" charset="0"/>
                <a:cs typeface="Kalpurush" panose="02000600000000000000" pitchFamily="2" charset="0"/>
              </a:rPr>
              <a:t> </a:t>
            </a:r>
            <a:r>
              <a:rPr lang="en-US" sz="3200" dirty="0">
                <a:latin typeface="Kalpurush" panose="02000600000000000000" pitchFamily="2" charset="0"/>
                <a:ea typeface="Calibri" panose="020F0502020204030204" pitchFamily="34" charset="0"/>
                <a:cs typeface="Kalpurush" panose="02000600000000000000" pitchFamily="2" charset="0"/>
              </a:rPr>
              <a:t>→ </a:t>
            </a:r>
            <a:r>
              <a:rPr lang="as-IN" sz="3200" dirty="0">
                <a:latin typeface="Kalpurush" panose="02000600000000000000" pitchFamily="2" charset="0"/>
                <a:ea typeface="Calibri" panose="020F0502020204030204" pitchFamily="34" charset="0"/>
                <a:cs typeface="Kalpurush" panose="02000600000000000000" pitchFamily="2" charset="0"/>
              </a:rPr>
              <a:t>ঢাকার বায়ু দূষণের প্রায় ৫৮% ইটভাটা থেকে আসে।</a:t>
            </a:r>
            <a:endParaRPr lang="en-US" sz="3600" dirty="0">
              <a:latin typeface="Kalpurush" panose="02000600000000000000" pitchFamily="2" charset="0"/>
              <a:ea typeface="Calibri" panose="020F0502020204030204" pitchFamily="34" charset="0"/>
              <a:cs typeface="Kalpurush" panose="02000600000000000000" pitchFamily="2" charset="0"/>
            </a:endParaRPr>
          </a:p>
          <a:p>
            <a:pPr marL="457200" indent="-457200">
              <a:lnSpc>
                <a:spcPct val="150000"/>
              </a:lnSpc>
              <a:spcAft>
                <a:spcPts val="800"/>
              </a:spcAft>
              <a:buFont typeface="Wingdings" panose="05000000000000000000" pitchFamily="2" charset="2"/>
              <a:buChar char="q"/>
            </a:pPr>
            <a:r>
              <a:rPr lang="en-US" sz="3600" dirty="0">
                <a:solidFill>
                  <a:srgbClr val="FF0000"/>
                </a:solidFill>
                <a:latin typeface="Kalpurush" panose="02000600000000000000" pitchFamily="2" charset="0"/>
                <a:ea typeface="Calibri" panose="020F0502020204030204" pitchFamily="34" charset="0"/>
                <a:cs typeface="Kalpurush" panose="02000600000000000000" pitchFamily="2" charset="0"/>
              </a:rPr>
              <a:t> </a:t>
            </a:r>
            <a:r>
              <a:rPr lang="as-IN" sz="3600" dirty="0">
                <a:solidFill>
                  <a:srgbClr val="FF0000"/>
                </a:solidFill>
                <a:latin typeface="Kalpurush" panose="02000600000000000000" pitchFamily="2" charset="0"/>
                <a:ea typeface="Calibri" panose="020F0502020204030204" pitchFamily="34" charset="0"/>
                <a:cs typeface="Kalpurush" panose="02000600000000000000" pitchFamily="2" charset="0"/>
              </a:rPr>
              <a:t> </a:t>
            </a:r>
            <a:r>
              <a:rPr lang="as-IN" sz="3200" dirty="0">
                <a:solidFill>
                  <a:srgbClr val="FF0000"/>
                </a:solidFill>
                <a:latin typeface="Kalpurush" panose="02000600000000000000" pitchFamily="2" charset="0"/>
                <a:ea typeface="Calibri" panose="020F0502020204030204" pitchFamily="34" charset="0"/>
                <a:cs typeface="Kalpurush" panose="02000600000000000000" pitchFamily="2" charset="0"/>
              </a:rPr>
              <a:t>টপসয়েল ধ্বংস ও কৃষি জমি হ্রাস</a:t>
            </a:r>
            <a:r>
              <a:rPr lang="en-US" sz="3200" dirty="0">
                <a:solidFill>
                  <a:srgbClr val="FF0000"/>
                </a:solidFill>
                <a:latin typeface="Kalpurush" panose="02000600000000000000" pitchFamily="2" charset="0"/>
                <a:ea typeface="Calibri" panose="020F0502020204030204" pitchFamily="34" charset="0"/>
                <a:cs typeface="Kalpurush" panose="02000600000000000000" pitchFamily="2" charset="0"/>
              </a:rPr>
              <a:t> </a:t>
            </a:r>
            <a:r>
              <a:rPr lang="en-US" sz="3200" dirty="0">
                <a:latin typeface="Kalpurush" panose="02000600000000000000" pitchFamily="2" charset="0"/>
                <a:ea typeface="Calibri" panose="020F0502020204030204" pitchFamily="34" charset="0"/>
                <a:cs typeface="Kalpurush" panose="02000600000000000000" pitchFamily="2" charset="0"/>
              </a:rPr>
              <a:t>→ </a:t>
            </a:r>
            <a:r>
              <a:rPr lang="as-IN" sz="3200" dirty="0">
                <a:latin typeface="Kalpurush" panose="02000600000000000000" pitchFamily="2" charset="0"/>
                <a:ea typeface="Calibri" panose="020F0502020204030204" pitchFamily="34" charset="0"/>
                <a:cs typeface="Kalpurush" panose="02000600000000000000" pitchFamily="2" charset="0"/>
              </a:rPr>
              <a:t>প্রতি লাখ ইট তৈরিতে প্রায় ৫০ টন উর্বর মাটি ব্যবহার হয়, যা সরাসরি কৃষিজমির ক্ষতি করে।</a:t>
            </a:r>
            <a:r>
              <a:rPr lang="en-US" sz="3600" dirty="0">
                <a:latin typeface="Kalpurush" panose="02000600000000000000" pitchFamily="2" charset="0"/>
                <a:ea typeface="Calibri" panose="020F0502020204030204" pitchFamily="34" charset="0"/>
                <a:cs typeface="Kalpurush" panose="02000600000000000000" pitchFamily="2" charset="0"/>
              </a:rPr>
              <a:t> </a:t>
            </a:r>
          </a:p>
          <a:p>
            <a:pPr marL="457200" indent="-457200">
              <a:lnSpc>
                <a:spcPct val="150000"/>
              </a:lnSpc>
              <a:spcAft>
                <a:spcPts val="800"/>
              </a:spcAft>
              <a:buFont typeface="Wingdings" panose="05000000000000000000" pitchFamily="2" charset="2"/>
              <a:buChar char="q"/>
            </a:pPr>
            <a:r>
              <a:rPr lang="as-IN" sz="3200" dirty="0">
                <a:solidFill>
                  <a:srgbClr val="FF0000"/>
                </a:solidFill>
                <a:latin typeface="Kalpurush" panose="02000600000000000000" pitchFamily="2" charset="0"/>
                <a:ea typeface="Calibri" panose="020F0502020204030204" pitchFamily="34" charset="0"/>
                <a:cs typeface="Kalpurush" panose="02000600000000000000" pitchFamily="2" charset="0"/>
              </a:rPr>
              <a:t>স্বাস্থ্যঝুঁকি</a:t>
            </a:r>
            <a:r>
              <a:rPr lang="en-US" sz="3200" dirty="0">
                <a:solidFill>
                  <a:srgbClr val="FF0000"/>
                </a:solidFill>
                <a:latin typeface="Kalpurush" panose="02000600000000000000" pitchFamily="2" charset="0"/>
                <a:ea typeface="Calibri" panose="020F0502020204030204" pitchFamily="34" charset="0"/>
                <a:cs typeface="Kalpurush" panose="02000600000000000000" pitchFamily="2" charset="0"/>
              </a:rPr>
              <a:t> </a:t>
            </a:r>
            <a:r>
              <a:rPr lang="en-US" sz="3200" dirty="0">
                <a:latin typeface="Kalpurush" panose="02000600000000000000" pitchFamily="2" charset="0"/>
                <a:ea typeface="Calibri" panose="020F0502020204030204" pitchFamily="34" charset="0"/>
                <a:cs typeface="Kalpurush" panose="02000600000000000000" pitchFamily="2" charset="0"/>
              </a:rPr>
              <a:t>→ </a:t>
            </a:r>
            <a:r>
              <a:rPr lang="as-IN" sz="3200" dirty="0">
                <a:latin typeface="Kalpurush" panose="02000600000000000000" pitchFamily="2" charset="0"/>
                <a:ea typeface="Calibri" panose="020F0502020204030204" pitchFamily="34" charset="0"/>
                <a:cs typeface="Kalpurush" panose="02000600000000000000" pitchFamily="2" charset="0"/>
              </a:rPr>
              <a:t>ইটভাটা থেকে নির্গত ধোঁয়া ও রাসায়নিক পদার্থ মানুষের মধ্যে শ্বাসকষ্ট, হাঁপানি ও ক্যান্সারের ঝুঁকি বাড়ায়।</a:t>
            </a:r>
            <a:r>
              <a:rPr lang="en-US" sz="3600" dirty="0">
                <a:latin typeface="Kalpurush" panose="02000600000000000000" pitchFamily="2" charset="0"/>
                <a:ea typeface="Calibri" panose="020F0502020204030204" pitchFamily="34" charset="0"/>
                <a:cs typeface="Kalpurush" panose="02000600000000000000" pitchFamily="2" charset="0"/>
              </a:rPr>
              <a:t> </a:t>
            </a:r>
            <a:endParaRPr lang="en-US" sz="3600" dirty="0">
              <a:solidFill>
                <a:srgbClr val="FF0000"/>
              </a:solidFill>
              <a:latin typeface="Kalpurush" panose="02000600000000000000" pitchFamily="2" charset="0"/>
              <a:ea typeface="Calibri" panose="020F0502020204030204" pitchFamily="34" charset="0"/>
              <a:cs typeface="Kalpurush" panose="02000600000000000000" pitchFamily="2" charset="0"/>
            </a:endParaRPr>
          </a:p>
          <a:p>
            <a:pPr marL="457200" indent="-457200">
              <a:lnSpc>
                <a:spcPct val="150000"/>
              </a:lnSpc>
              <a:spcAft>
                <a:spcPts val="800"/>
              </a:spcAft>
              <a:buFont typeface="Wingdings" panose="05000000000000000000" pitchFamily="2" charset="2"/>
              <a:buChar char="q"/>
            </a:pPr>
            <a:r>
              <a:rPr lang="as-IN" sz="3200" dirty="0">
                <a:solidFill>
                  <a:srgbClr val="FF0000"/>
                </a:solidFill>
                <a:latin typeface="Kalpurush" panose="02000600000000000000" pitchFamily="2" charset="0"/>
                <a:ea typeface="Calibri" panose="020F0502020204030204" pitchFamily="34" charset="0"/>
                <a:cs typeface="Kalpurush" panose="02000600000000000000" pitchFamily="2" charset="0"/>
              </a:rPr>
              <a:t>অর্থনৈতিক ক্ষতি</a:t>
            </a:r>
            <a:r>
              <a:rPr lang="en-US" sz="3200" dirty="0">
                <a:solidFill>
                  <a:srgbClr val="FF0000"/>
                </a:solidFill>
                <a:latin typeface="Kalpurush" panose="02000600000000000000" pitchFamily="2" charset="0"/>
                <a:ea typeface="Calibri" panose="020F0502020204030204" pitchFamily="34" charset="0"/>
                <a:cs typeface="Kalpurush" panose="02000600000000000000" pitchFamily="2" charset="0"/>
              </a:rPr>
              <a:t> </a:t>
            </a:r>
            <a:r>
              <a:rPr lang="en-US" sz="3200" dirty="0">
                <a:latin typeface="Kalpurush" panose="02000600000000000000" pitchFamily="2" charset="0"/>
                <a:ea typeface="Calibri" panose="020F0502020204030204" pitchFamily="34" charset="0"/>
                <a:cs typeface="Kalpurush" panose="02000600000000000000" pitchFamily="2" charset="0"/>
              </a:rPr>
              <a:t>→ </a:t>
            </a:r>
            <a:r>
              <a:rPr lang="as-IN" sz="3200" dirty="0">
                <a:latin typeface="Kalpurush" panose="02000600000000000000" pitchFamily="2" charset="0"/>
                <a:ea typeface="Calibri" panose="020F0502020204030204" pitchFamily="34" charset="0"/>
                <a:cs typeface="Kalpurush" panose="02000600000000000000" pitchFamily="2" charset="0"/>
              </a:rPr>
              <a:t>ইট তৈরি ও বহনে বেশি খরচ, জ্বালানি অপচয় ও সময় ব্যয় হয়।</a:t>
            </a:r>
            <a:endParaRPr lang="en-US" sz="3600" dirty="0">
              <a:effectLst/>
              <a:latin typeface="Kalpurush" panose="02000600000000000000" pitchFamily="2" charset="0"/>
              <a:ea typeface="Calibri" panose="020F0502020204030204" pitchFamily="34" charset="0"/>
              <a:cs typeface="Kalpurush" panose="02000600000000000000" pitchFamily="2"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1799" y="1423868"/>
            <a:ext cx="6983825" cy="8729781"/>
          </a:xfrm>
          <a:prstGeom prst="rect">
            <a:avLst/>
          </a:prstGeom>
        </p:spPr>
      </p:pic>
    </p:spTree>
    <p:extLst>
      <p:ext uri="{BB962C8B-B14F-4D97-AF65-F5344CB8AC3E}">
        <p14:creationId xmlns:p14="http://schemas.microsoft.com/office/powerpoint/2010/main" val="3898554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561090178351265711870840678349 - Shahin Molla">
            <a:extLst>
              <a:ext uri="{FF2B5EF4-FFF2-40B4-BE49-F238E27FC236}">
                <a16:creationId xmlns:a16="http://schemas.microsoft.com/office/drawing/2014/main" id="{A46C827E-1176-2797-6282-CBED60E3C36B}"/>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23938"/>
            <a:ext cx="18288000" cy="8239125"/>
          </a:xfrm>
          <a:prstGeom prst="rect">
            <a:avLst/>
          </a:prstGeom>
        </p:spPr>
      </p:pic>
    </p:spTree>
    <p:extLst>
      <p:ext uri="{BB962C8B-B14F-4D97-AF65-F5344CB8AC3E}">
        <p14:creationId xmlns:p14="http://schemas.microsoft.com/office/powerpoint/2010/main" val="22555544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562712839464714340095247694866 - GM Rayhan">
            <a:extLst>
              <a:ext uri="{FF2B5EF4-FFF2-40B4-BE49-F238E27FC236}">
                <a16:creationId xmlns:a16="http://schemas.microsoft.com/office/drawing/2014/main" id="{4E849F4E-19F3-63C3-57B6-5892D003396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286375" y="0"/>
            <a:ext cx="7715250" cy="10287000"/>
          </a:xfrm>
          <a:prstGeom prst="rect">
            <a:avLst/>
          </a:prstGeom>
        </p:spPr>
      </p:pic>
    </p:spTree>
    <p:extLst>
      <p:ext uri="{BB962C8B-B14F-4D97-AF65-F5344CB8AC3E}">
        <p14:creationId xmlns:p14="http://schemas.microsoft.com/office/powerpoint/2010/main" val="913036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563632939253093703816935656262 - Md. Al-Helal">
            <a:extLst>
              <a:ext uri="{FF2B5EF4-FFF2-40B4-BE49-F238E27FC236}">
                <a16:creationId xmlns:a16="http://schemas.microsoft.com/office/drawing/2014/main" id="{71BC8DB0-219D-99B2-6265-B60159E0A58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286000" y="0"/>
            <a:ext cx="13716000" cy="10287000"/>
          </a:xfrm>
          <a:prstGeom prst="rect">
            <a:avLst/>
          </a:prstGeom>
        </p:spPr>
      </p:pic>
    </p:spTree>
    <p:extLst>
      <p:ext uri="{BB962C8B-B14F-4D97-AF65-F5344CB8AC3E}">
        <p14:creationId xmlns:p14="http://schemas.microsoft.com/office/powerpoint/2010/main" val="24191704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563641870287390526117108882680 - Md. Aziz">
            <a:extLst>
              <a:ext uri="{FF2B5EF4-FFF2-40B4-BE49-F238E27FC236}">
                <a16:creationId xmlns:a16="http://schemas.microsoft.com/office/drawing/2014/main" id="{EA7547A4-E2A3-DCC3-74E2-23034211030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28700"/>
            <a:ext cx="18288000" cy="8229600"/>
          </a:xfrm>
          <a:prstGeom prst="rect">
            <a:avLst/>
          </a:prstGeom>
        </p:spPr>
      </p:pic>
    </p:spTree>
    <p:extLst>
      <p:ext uri="{BB962C8B-B14F-4D97-AF65-F5344CB8AC3E}">
        <p14:creationId xmlns:p14="http://schemas.microsoft.com/office/powerpoint/2010/main" val="2059846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565407292363168444559924747924 - Md. Al-Helal (1)">
            <a:extLst>
              <a:ext uri="{FF2B5EF4-FFF2-40B4-BE49-F238E27FC236}">
                <a16:creationId xmlns:a16="http://schemas.microsoft.com/office/drawing/2014/main" id="{1AFC6EC1-CEE7-E231-4D78-28F4BF59E344}"/>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286000" y="0"/>
            <a:ext cx="13716000" cy="10287000"/>
          </a:xfrm>
          <a:prstGeom prst="rect">
            <a:avLst/>
          </a:prstGeom>
        </p:spPr>
      </p:pic>
    </p:spTree>
    <p:extLst>
      <p:ext uri="{BB962C8B-B14F-4D97-AF65-F5344CB8AC3E}">
        <p14:creationId xmlns:p14="http://schemas.microsoft.com/office/powerpoint/2010/main" val="1250248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566249981242276205122534669596 - Md. Aziz">
            <a:extLst>
              <a:ext uri="{FF2B5EF4-FFF2-40B4-BE49-F238E27FC236}">
                <a16:creationId xmlns:a16="http://schemas.microsoft.com/office/drawing/2014/main" id="{6DDBBFD1-4039-D731-43CC-B9C8100156A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829425" y="0"/>
            <a:ext cx="4629150" cy="10287000"/>
          </a:xfrm>
          <a:prstGeom prst="rect">
            <a:avLst/>
          </a:prstGeom>
        </p:spPr>
      </p:pic>
    </p:spTree>
    <p:extLst>
      <p:ext uri="{BB962C8B-B14F-4D97-AF65-F5344CB8AC3E}">
        <p14:creationId xmlns:p14="http://schemas.microsoft.com/office/powerpoint/2010/main" val="607664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lock made House  - Mahmudur Rahman (1)">
            <a:extLst>
              <a:ext uri="{FF2B5EF4-FFF2-40B4-BE49-F238E27FC236}">
                <a16:creationId xmlns:a16="http://schemas.microsoft.com/office/drawing/2014/main" id="{FAA12B0E-2F9C-F209-9A4B-F197EF781A06}"/>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828783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20250819_135909 - Asad">
            <a:extLst>
              <a:ext uri="{FF2B5EF4-FFF2-40B4-BE49-F238E27FC236}">
                <a16:creationId xmlns:a16="http://schemas.microsoft.com/office/drawing/2014/main" id="{2E593BF7-1BD5-3DAC-63C7-24BC697B6497}"/>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31083"/>
            <a:ext cx="18288000" cy="8224838"/>
          </a:xfrm>
          <a:prstGeom prst="rect">
            <a:avLst/>
          </a:prstGeom>
        </p:spPr>
      </p:pic>
    </p:spTree>
    <p:extLst>
      <p:ext uri="{BB962C8B-B14F-4D97-AF65-F5344CB8AC3E}">
        <p14:creationId xmlns:p14="http://schemas.microsoft.com/office/powerpoint/2010/main" val="352624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20250831_180652 - Md Ramjan Ali">
            <a:extLst>
              <a:ext uri="{FF2B5EF4-FFF2-40B4-BE49-F238E27FC236}">
                <a16:creationId xmlns:a16="http://schemas.microsoft.com/office/drawing/2014/main" id="{C6885855-8300-F088-CF8F-D88B1B3D01B8}"/>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286000" y="0"/>
            <a:ext cx="13716000" cy="10287000"/>
          </a:xfrm>
          <a:prstGeom prst="rect">
            <a:avLst/>
          </a:prstGeom>
        </p:spPr>
      </p:pic>
    </p:spTree>
    <p:extLst>
      <p:ext uri="{BB962C8B-B14F-4D97-AF65-F5344CB8AC3E}">
        <p14:creationId xmlns:p14="http://schemas.microsoft.com/office/powerpoint/2010/main" val="3538983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20250831_180903 - ABDULLAHELL BAKI">
            <a:extLst>
              <a:ext uri="{FF2B5EF4-FFF2-40B4-BE49-F238E27FC236}">
                <a16:creationId xmlns:a16="http://schemas.microsoft.com/office/drawing/2014/main" id="{1E51E5A0-0617-37D9-281D-9293A99062A9}"/>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286375" y="0"/>
            <a:ext cx="7715250" cy="10287000"/>
          </a:xfrm>
          <a:prstGeom prst="rect">
            <a:avLst/>
          </a:prstGeom>
        </p:spPr>
      </p:pic>
    </p:spTree>
    <p:extLst>
      <p:ext uri="{BB962C8B-B14F-4D97-AF65-F5344CB8AC3E}">
        <p14:creationId xmlns:p14="http://schemas.microsoft.com/office/powerpoint/2010/main" val="2746307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63958" y="850985"/>
            <a:ext cx="4879862" cy="707886"/>
          </a:xfrm>
          <a:prstGeom prst="rect">
            <a:avLst/>
          </a:prstGeom>
        </p:spPr>
        <p:txBody>
          <a:bodyPr wrap="none">
            <a:spAutoFit/>
          </a:bodyPr>
          <a:lstStyle/>
          <a:p>
            <a:r>
              <a:rPr lang="as-IN" sz="4000" b="1" dirty="0">
                <a:solidFill>
                  <a:srgbClr val="7030A0"/>
                </a:solidFill>
                <a:latin typeface="Kalpurush" panose="02000600000000000000" pitchFamily="2" charset="0"/>
                <a:cs typeface="Kalpurush" panose="02000600000000000000" pitchFamily="2" charset="0"/>
              </a:rPr>
              <a:t>সরকারি নীতিমালা ও লক্ষ্য</a:t>
            </a:r>
            <a:endParaRPr lang="en-US" sz="4000" b="1" dirty="0">
              <a:solidFill>
                <a:srgbClr val="7030A0"/>
              </a:solidFill>
              <a:latin typeface="Kalpurush" panose="02000600000000000000" pitchFamily="2" charset="0"/>
              <a:cs typeface="Kalpurush" panose="02000600000000000000" pitchFamily="2" charset="0"/>
            </a:endParaRPr>
          </a:p>
        </p:txBody>
      </p:sp>
      <p:sp>
        <p:nvSpPr>
          <p:cNvPr id="5" name="Rectangle 4"/>
          <p:cNvSpPr/>
          <p:nvPr/>
        </p:nvSpPr>
        <p:spPr>
          <a:xfrm>
            <a:off x="1485900" y="1558871"/>
            <a:ext cx="15220950" cy="8156079"/>
          </a:xfrm>
          <a:prstGeom prst="rect">
            <a:avLst/>
          </a:prstGeom>
        </p:spPr>
        <p:txBody>
          <a:bodyPr wrap="square">
            <a:spAutoFit/>
          </a:bodyPr>
          <a:lstStyle/>
          <a:p>
            <a:pPr>
              <a:lnSpc>
                <a:spcPct val="150000"/>
              </a:lnSpc>
            </a:pPr>
            <a:r>
              <a:rPr lang="as-IN" sz="3200" b="1" dirty="0">
                <a:solidFill>
                  <a:srgbClr val="C00000"/>
                </a:solidFill>
                <a:latin typeface="Kalpurush" panose="02000600000000000000" pitchFamily="2" charset="0"/>
                <a:cs typeface="Kalpurush" panose="02000600000000000000" pitchFamily="2" charset="0"/>
              </a:rPr>
              <a:t>মূল নীতিগত ঘোষণা:</a:t>
            </a:r>
            <a:endParaRPr lang="en-US" sz="3200" b="1" dirty="0">
              <a:solidFill>
                <a:srgbClr val="C00000"/>
              </a:solidFill>
              <a:latin typeface="Kalpurush" panose="02000600000000000000" pitchFamily="2" charset="0"/>
              <a:cs typeface="Kalpurush" panose="02000600000000000000" pitchFamily="2" charset="0"/>
            </a:endParaRPr>
          </a:p>
          <a:p>
            <a:pPr marL="457200" indent="-457200">
              <a:lnSpc>
                <a:spcPct val="150000"/>
              </a:lnSpc>
              <a:buFont typeface="Wingdings" panose="05000000000000000000" pitchFamily="2" charset="2"/>
              <a:buChar char="v"/>
            </a:pPr>
            <a:r>
              <a:rPr lang="as-IN" sz="3200" dirty="0">
                <a:latin typeface="Kalpurush" panose="02000600000000000000" pitchFamily="2" charset="0"/>
                <a:cs typeface="Kalpurush" panose="02000600000000000000" pitchFamily="2" charset="0"/>
              </a:rPr>
              <a:t>সপ্তম পঞ্চবার্ষিক পরিকল্পনা (২০১৬–২০২০) অনুযায়ী,</a:t>
            </a:r>
            <a:endParaRPr lang="en-US" sz="3200" dirty="0">
              <a:latin typeface="Kalpurush" panose="02000600000000000000" pitchFamily="2" charset="0"/>
              <a:cs typeface="Kalpurush" panose="02000600000000000000" pitchFamily="2" charset="0"/>
            </a:endParaRPr>
          </a:p>
          <a:p>
            <a:pPr>
              <a:lnSpc>
                <a:spcPct val="150000"/>
              </a:lnSpc>
            </a:pPr>
            <a:r>
              <a:rPr lang="en-US" sz="3200" dirty="0">
                <a:latin typeface="Kalpurush" panose="02000600000000000000" pitchFamily="2" charset="0"/>
                <a:cs typeface="Kalpurush" panose="02000600000000000000" pitchFamily="2" charset="0"/>
              </a:rPr>
              <a:t>      </a:t>
            </a:r>
            <a:r>
              <a:rPr lang="as-IN" sz="3200" dirty="0">
                <a:latin typeface="Kalpurush" panose="02000600000000000000" pitchFamily="2" charset="0"/>
                <a:cs typeface="Kalpurush" panose="02000600000000000000" pitchFamily="2" charset="0"/>
              </a:rPr>
              <a:t>সরকার ২০২৫ সালের মধ্যে ইট খাত থেকে দূষণ শূন্যে নামিয়ে আনার লক্ষ্য গ্রহণ করেছে।</a:t>
            </a:r>
            <a:endParaRPr lang="en-US" sz="3200" dirty="0">
              <a:latin typeface="Kalpurush" panose="02000600000000000000" pitchFamily="2" charset="0"/>
              <a:cs typeface="Kalpurush" panose="02000600000000000000" pitchFamily="2" charset="0"/>
            </a:endParaRPr>
          </a:p>
          <a:p>
            <a:pPr marL="457200" indent="-457200">
              <a:lnSpc>
                <a:spcPct val="150000"/>
              </a:lnSpc>
              <a:buFont typeface="Wingdings" panose="05000000000000000000" pitchFamily="2" charset="2"/>
              <a:buChar char="v"/>
            </a:pPr>
            <a:r>
              <a:rPr lang="as-IN" sz="3200" dirty="0">
                <a:latin typeface="Kalpurush" panose="02000600000000000000" pitchFamily="2" charset="0"/>
                <a:cs typeface="Kalpurush" panose="02000600000000000000" pitchFamily="2" charset="0"/>
              </a:rPr>
              <a:t>সরকারি নির্মাণকাজে পোড়া ইট নিষিদ্ধ করার এবং বিকল্প ব্লক বাধ্যতামূলক করার নির্দেশনা জারি করা হয়েছে।</a:t>
            </a:r>
            <a:endParaRPr lang="en-US" sz="3200" dirty="0">
              <a:latin typeface="Kalpurush" panose="02000600000000000000" pitchFamily="2" charset="0"/>
              <a:cs typeface="Kalpurush" panose="02000600000000000000" pitchFamily="2" charset="0"/>
            </a:endParaRPr>
          </a:p>
          <a:p>
            <a:pPr>
              <a:lnSpc>
                <a:spcPct val="150000"/>
              </a:lnSpc>
            </a:pPr>
            <a:r>
              <a:rPr lang="as-IN" sz="3200" dirty="0">
                <a:latin typeface="Kalpurush" panose="02000600000000000000" pitchFamily="2" charset="0"/>
                <a:cs typeface="Kalpurush" panose="02000600000000000000" pitchFamily="2" charset="0"/>
              </a:rPr>
              <a:t> </a:t>
            </a:r>
            <a:r>
              <a:rPr lang="as-IN" sz="3200" b="1" dirty="0">
                <a:solidFill>
                  <a:srgbClr val="C00000"/>
                </a:solidFill>
                <a:latin typeface="Kalpurush" panose="02000600000000000000" pitchFamily="2" charset="0"/>
                <a:cs typeface="Kalpurush" panose="02000600000000000000" pitchFamily="2" charset="0"/>
              </a:rPr>
              <a:t>নীতিমালার পেছনের উদ্দেশ্য:</a:t>
            </a:r>
            <a:endParaRPr lang="en-US" sz="3200" b="1" dirty="0">
              <a:solidFill>
                <a:srgbClr val="C00000"/>
              </a:solidFill>
              <a:latin typeface="Kalpurush" panose="02000600000000000000" pitchFamily="2" charset="0"/>
              <a:cs typeface="Kalpurush" panose="02000600000000000000" pitchFamily="2" charset="0"/>
            </a:endParaRPr>
          </a:p>
          <a:p>
            <a:pPr marL="457200" indent="-457200">
              <a:lnSpc>
                <a:spcPct val="150000"/>
              </a:lnSpc>
              <a:buFont typeface="Wingdings" panose="05000000000000000000" pitchFamily="2" charset="2"/>
              <a:buChar char="ü"/>
            </a:pPr>
            <a:r>
              <a:rPr lang="as-IN" sz="3200" dirty="0">
                <a:latin typeface="Kalpurush" panose="02000600000000000000" pitchFamily="2" charset="0"/>
                <a:cs typeface="Kalpurush" panose="02000600000000000000" pitchFamily="2" charset="0"/>
              </a:rPr>
              <a:t>কার্বন নির্গমন হ্রাস</a:t>
            </a:r>
            <a:endParaRPr lang="en-US" sz="3200" dirty="0">
              <a:latin typeface="Kalpurush" panose="02000600000000000000" pitchFamily="2" charset="0"/>
              <a:cs typeface="Kalpurush" panose="02000600000000000000" pitchFamily="2" charset="0"/>
            </a:endParaRPr>
          </a:p>
          <a:p>
            <a:pPr marL="457200" indent="-457200">
              <a:lnSpc>
                <a:spcPct val="150000"/>
              </a:lnSpc>
              <a:buFont typeface="Wingdings" panose="05000000000000000000" pitchFamily="2" charset="2"/>
              <a:buChar char="ü"/>
            </a:pPr>
            <a:r>
              <a:rPr lang="as-IN" sz="3200" dirty="0">
                <a:latin typeface="Kalpurush" panose="02000600000000000000" pitchFamily="2" charset="0"/>
                <a:cs typeface="Kalpurush" panose="02000600000000000000" pitchFamily="2" charset="0"/>
              </a:rPr>
              <a:t>উর্বর কৃষিজমির সুরক্ষা</a:t>
            </a:r>
            <a:endParaRPr lang="en-US" sz="3200" dirty="0">
              <a:latin typeface="Kalpurush" panose="02000600000000000000" pitchFamily="2" charset="0"/>
              <a:cs typeface="Kalpurush" panose="02000600000000000000" pitchFamily="2" charset="0"/>
            </a:endParaRPr>
          </a:p>
          <a:p>
            <a:pPr marL="457200" indent="-457200">
              <a:lnSpc>
                <a:spcPct val="150000"/>
              </a:lnSpc>
              <a:buFont typeface="Wingdings" panose="05000000000000000000" pitchFamily="2" charset="2"/>
              <a:buChar char="ü"/>
            </a:pPr>
            <a:r>
              <a:rPr lang="as-IN" sz="3200" dirty="0">
                <a:latin typeface="Kalpurush" panose="02000600000000000000" pitchFamily="2" charset="0"/>
                <a:cs typeface="Kalpurush" panose="02000600000000000000" pitchFamily="2" charset="0"/>
              </a:rPr>
              <a:t>বায়ু দূষণ কমানো</a:t>
            </a:r>
            <a:endParaRPr lang="en-US" sz="3200" dirty="0">
              <a:latin typeface="Kalpurush" panose="02000600000000000000" pitchFamily="2" charset="0"/>
              <a:cs typeface="Kalpurush" panose="02000600000000000000" pitchFamily="2" charset="0"/>
            </a:endParaRPr>
          </a:p>
          <a:p>
            <a:pPr marL="457200" indent="-457200">
              <a:lnSpc>
                <a:spcPct val="150000"/>
              </a:lnSpc>
              <a:buFont typeface="Wingdings" panose="05000000000000000000" pitchFamily="2" charset="2"/>
              <a:buChar char="ü"/>
            </a:pPr>
            <a:r>
              <a:rPr lang="as-IN" sz="3200" dirty="0">
                <a:latin typeface="Kalpurush" panose="02000600000000000000" pitchFamily="2" charset="0"/>
                <a:cs typeface="Kalpurush" panose="02000600000000000000" pitchFamily="2" charset="0"/>
              </a:rPr>
              <a:t>টেকসই নির্মাণ প্রযুক্তির প্রসার</a:t>
            </a:r>
            <a:endParaRPr lang="en-US" sz="3200" dirty="0">
              <a:latin typeface="Kalpurush" panose="02000600000000000000" pitchFamily="2" charset="0"/>
              <a:cs typeface="Kalpurush" panose="02000600000000000000" pitchFamily="2" charset="0"/>
            </a:endParaRPr>
          </a:p>
          <a:p>
            <a:pPr marL="457200" indent="-457200">
              <a:lnSpc>
                <a:spcPct val="150000"/>
              </a:lnSpc>
              <a:buFont typeface="Wingdings" panose="05000000000000000000" pitchFamily="2" charset="2"/>
              <a:buChar char="ü"/>
            </a:pPr>
            <a:r>
              <a:rPr lang="en-US" sz="3200" dirty="0">
                <a:latin typeface="Kalpurush" panose="02000600000000000000" pitchFamily="2" charset="0"/>
                <a:cs typeface="Kalpurush" panose="02000600000000000000" pitchFamily="2" charset="0"/>
              </a:rPr>
              <a:t> </a:t>
            </a:r>
            <a:r>
              <a:rPr lang="as-IN" sz="3200" dirty="0">
                <a:latin typeface="Kalpurush" panose="02000600000000000000" pitchFamily="2" charset="0"/>
                <a:cs typeface="Kalpurush" panose="02000600000000000000" pitchFamily="2" charset="0"/>
              </a:rPr>
              <a:t>গ্রিন বিল্ডিং বাস্তবায়ন</a:t>
            </a:r>
            <a:endParaRPr lang="en-US" sz="3200" dirty="0">
              <a:latin typeface="Kalpurush" panose="02000600000000000000" pitchFamily="2" charset="0"/>
              <a:cs typeface="Kalpurush" panose="02000600000000000000" pitchFamily="2" charset="0"/>
            </a:endParaRPr>
          </a:p>
        </p:txBody>
      </p:sp>
    </p:spTree>
    <p:extLst>
      <p:ext uri="{BB962C8B-B14F-4D97-AF65-F5344CB8AC3E}">
        <p14:creationId xmlns:p14="http://schemas.microsoft.com/office/powerpoint/2010/main" val="7701584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_20250904_144353 - Asad">
            <a:extLst>
              <a:ext uri="{FF2B5EF4-FFF2-40B4-BE49-F238E27FC236}">
                <a16:creationId xmlns:a16="http://schemas.microsoft.com/office/drawing/2014/main" id="{C624AA42-7C41-1725-E567-F67ED989C42A}"/>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28700"/>
            <a:ext cx="18288000" cy="8229600"/>
          </a:xfrm>
          <a:prstGeom prst="rect">
            <a:avLst/>
          </a:prstGeom>
        </p:spPr>
      </p:pic>
    </p:spTree>
    <p:extLst>
      <p:ext uri="{BB962C8B-B14F-4D97-AF65-F5344CB8AC3E}">
        <p14:creationId xmlns:p14="http://schemas.microsoft.com/office/powerpoint/2010/main" val="21260553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G20250828081449 - Ratul Biswas">
            <a:extLst>
              <a:ext uri="{FF2B5EF4-FFF2-40B4-BE49-F238E27FC236}">
                <a16:creationId xmlns:a16="http://schemas.microsoft.com/office/drawing/2014/main" id="{1C423A7B-EEDB-F483-526D-4318C2F17B3E}"/>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286000" y="0"/>
            <a:ext cx="13716000" cy="10287000"/>
          </a:xfrm>
          <a:prstGeom prst="rect">
            <a:avLst/>
          </a:prstGeom>
        </p:spPr>
      </p:pic>
    </p:spTree>
    <p:extLst>
      <p:ext uri="{BB962C8B-B14F-4D97-AF65-F5344CB8AC3E}">
        <p14:creationId xmlns:p14="http://schemas.microsoft.com/office/powerpoint/2010/main" val="12638057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qr code on a white background&#10;&#10;Description automatically generated">
            <a:extLst>
              <a:ext uri="{FF2B5EF4-FFF2-40B4-BE49-F238E27FC236}">
                <a16:creationId xmlns:a16="http://schemas.microsoft.com/office/drawing/2014/main" id="{9CBD144B-3DF3-EF90-C743-98FD0BC17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238" y="3238738"/>
            <a:ext cx="3809524" cy="3809524"/>
          </a:xfrm>
          <a:prstGeom prst="rect">
            <a:avLst/>
          </a:prstGeom>
        </p:spPr>
      </p:pic>
      <p:sp>
        <p:nvSpPr>
          <p:cNvPr id="4" name="TextBox 3">
            <a:extLst>
              <a:ext uri="{FF2B5EF4-FFF2-40B4-BE49-F238E27FC236}">
                <a16:creationId xmlns:a16="http://schemas.microsoft.com/office/drawing/2014/main" id="{095253BF-59B5-01B7-8CBB-4491EB65C688}"/>
              </a:ext>
            </a:extLst>
          </p:cNvPr>
          <p:cNvSpPr txBox="1"/>
          <p:nvPr/>
        </p:nvSpPr>
        <p:spPr>
          <a:xfrm>
            <a:off x="6632713" y="1505540"/>
            <a:ext cx="5022574" cy="1338828"/>
          </a:xfrm>
          <a:prstGeom prst="rect">
            <a:avLst/>
          </a:prstGeom>
          <a:noFill/>
        </p:spPr>
        <p:txBody>
          <a:bodyPr wrap="square" rtlCol="0">
            <a:spAutoFit/>
          </a:bodyPr>
          <a:lstStyle/>
          <a:p>
            <a:r>
              <a:rPr lang="en-US" dirty="0" err="1">
                <a:latin typeface="Kalpurush" panose="02000600000000000000" pitchFamily="2" charset="0"/>
                <a:cs typeface="Kalpurush" panose="02000600000000000000" pitchFamily="2" charset="0"/>
              </a:rPr>
              <a:t>অনলাইনে</a:t>
            </a:r>
            <a:r>
              <a:rPr lang="en-US" dirty="0">
                <a:latin typeface="Kalpurush" panose="02000600000000000000" pitchFamily="2" charset="0"/>
                <a:cs typeface="Kalpurush" panose="02000600000000000000" pitchFamily="2" charset="0"/>
              </a:rPr>
              <a:t> </a:t>
            </a:r>
            <a:r>
              <a:rPr lang="en-US" dirty="0" err="1">
                <a:latin typeface="Kalpurush" panose="02000600000000000000" pitchFamily="2" charset="0"/>
                <a:cs typeface="Kalpurush" panose="02000600000000000000" pitchFamily="2" charset="0"/>
              </a:rPr>
              <a:t>এই</a:t>
            </a:r>
            <a:r>
              <a:rPr lang="en-US" dirty="0">
                <a:latin typeface="Kalpurush" panose="02000600000000000000" pitchFamily="2" charset="0"/>
                <a:cs typeface="Kalpurush" panose="02000600000000000000" pitchFamily="2" charset="0"/>
              </a:rPr>
              <a:t> </a:t>
            </a:r>
            <a:r>
              <a:rPr lang="en-US" dirty="0" err="1">
                <a:latin typeface="Kalpurush" panose="02000600000000000000" pitchFamily="2" charset="0"/>
                <a:cs typeface="Kalpurush" panose="02000600000000000000" pitchFamily="2" charset="0"/>
              </a:rPr>
              <a:t>প্রেজেন্টেশন</a:t>
            </a:r>
            <a:r>
              <a:rPr lang="en-US" dirty="0">
                <a:latin typeface="Kalpurush" panose="02000600000000000000" pitchFamily="2" charset="0"/>
                <a:cs typeface="Kalpurush" panose="02000600000000000000" pitchFamily="2" charset="0"/>
              </a:rPr>
              <a:t> </a:t>
            </a:r>
            <a:r>
              <a:rPr lang="en-US" dirty="0" err="1">
                <a:latin typeface="Kalpurush" panose="02000600000000000000" pitchFamily="2" charset="0"/>
                <a:cs typeface="Kalpurush" panose="02000600000000000000" pitchFamily="2" charset="0"/>
              </a:rPr>
              <a:t>ফাইলটি</a:t>
            </a:r>
            <a:r>
              <a:rPr lang="en-US" dirty="0">
                <a:latin typeface="Kalpurush" panose="02000600000000000000" pitchFamily="2" charset="0"/>
                <a:cs typeface="Kalpurush" panose="02000600000000000000" pitchFamily="2" charset="0"/>
              </a:rPr>
              <a:t> ও </a:t>
            </a:r>
            <a:r>
              <a:rPr lang="en-US" dirty="0" err="1">
                <a:latin typeface="Kalpurush" panose="02000600000000000000" pitchFamily="2" charset="0"/>
                <a:cs typeface="Kalpurush" panose="02000600000000000000" pitchFamily="2" charset="0"/>
              </a:rPr>
              <a:t>ব্লক</a:t>
            </a:r>
            <a:r>
              <a:rPr lang="en-US" dirty="0">
                <a:latin typeface="Kalpurush" panose="02000600000000000000" pitchFamily="2" charset="0"/>
                <a:cs typeface="Kalpurush" panose="02000600000000000000" pitchFamily="2" charset="0"/>
              </a:rPr>
              <a:t> </a:t>
            </a:r>
            <a:r>
              <a:rPr lang="en-US" dirty="0" err="1">
                <a:latin typeface="Kalpurush" panose="02000600000000000000" pitchFamily="2" charset="0"/>
                <a:cs typeface="Kalpurush" panose="02000600000000000000" pitchFamily="2" charset="0"/>
              </a:rPr>
              <a:t>প্রস্তুতকারীদের</a:t>
            </a:r>
            <a:r>
              <a:rPr lang="en-US" dirty="0">
                <a:latin typeface="Kalpurush" panose="02000600000000000000" pitchFamily="2" charset="0"/>
                <a:cs typeface="Kalpurush" panose="02000600000000000000" pitchFamily="2" charset="0"/>
              </a:rPr>
              <a:t> </a:t>
            </a:r>
            <a:r>
              <a:rPr lang="en-US" dirty="0" err="1">
                <a:latin typeface="Kalpurush" panose="02000600000000000000" pitchFamily="2" charset="0"/>
                <a:cs typeface="Kalpurush" panose="02000600000000000000" pitchFamily="2" charset="0"/>
              </a:rPr>
              <a:t>তালিকা</a:t>
            </a:r>
            <a:r>
              <a:rPr lang="en-US" dirty="0">
                <a:latin typeface="Kalpurush" panose="02000600000000000000" pitchFamily="2" charset="0"/>
                <a:cs typeface="Kalpurush" panose="02000600000000000000" pitchFamily="2" charset="0"/>
              </a:rPr>
              <a:t> </a:t>
            </a:r>
            <a:r>
              <a:rPr lang="en-US" dirty="0" err="1">
                <a:latin typeface="Kalpurush" panose="02000600000000000000" pitchFamily="2" charset="0"/>
                <a:cs typeface="Kalpurush" panose="02000600000000000000" pitchFamily="2" charset="0"/>
              </a:rPr>
              <a:t>পেতে</a:t>
            </a:r>
            <a:r>
              <a:rPr lang="en-US" dirty="0">
                <a:latin typeface="Kalpurush" panose="02000600000000000000" pitchFamily="2" charset="0"/>
                <a:cs typeface="Kalpurush" panose="02000600000000000000" pitchFamily="2" charset="0"/>
              </a:rPr>
              <a:t> </a:t>
            </a:r>
            <a:r>
              <a:rPr lang="en-US" dirty="0" err="1">
                <a:latin typeface="Kalpurush" panose="02000600000000000000" pitchFamily="2" charset="0"/>
                <a:cs typeface="Kalpurush" panose="02000600000000000000" pitchFamily="2" charset="0"/>
              </a:rPr>
              <a:t>নিচের</a:t>
            </a:r>
            <a:r>
              <a:rPr lang="en-US" dirty="0">
                <a:latin typeface="Kalpurush" panose="02000600000000000000" pitchFamily="2" charset="0"/>
                <a:cs typeface="Kalpurush" panose="02000600000000000000" pitchFamily="2" charset="0"/>
              </a:rPr>
              <a:t> </a:t>
            </a:r>
            <a:r>
              <a:rPr lang="en-US" dirty="0" err="1">
                <a:latin typeface="Kalpurush" panose="02000600000000000000" pitchFamily="2" charset="0"/>
                <a:cs typeface="Kalpurush" panose="02000600000000000000" pitchFamily="2" charset="0"/>
              </a:rPr>
              <a:t>কিউআর</a:t>
            </a:r>
            <a:r>
              <a:rPr lang="en-US" dirty="0">
                <a:latin typeface="Kalpurush" panose="02000600000000000000" pitchFamily="2" charset="0"/>
                <a:cs typeface="Kalpurush" panose="02000600000000000000" pitchFamily="2" charset="0"/>
              </a:rPr>
              <a:t> </a:t>
            </a:r>
            <a:r>
              <a:rPr lang="en-US" dirty="0" err="1">
                <a:latin typeface="Kalpurush" panose="02000600000000000000" pitchFamily="2" charset="0"/>
                <a:cs typeface="Kalpurush" panose="02000600000000000000" pitchFamily="2" charset="0"/>
              </a:rPr>
              <a:t>কোডটি</a:t>
            </a:r>
            <a:r>
              <a:rPr lang="en-US" dirty="0">
                <a:latin typeface="Kalpurush" panose="02000600000000000000" pitchFamily="2" charset="0"/>
                <a:cs typeface="Kalpurush" panose="02000600000000000000" pitchFamily="2" charset="0"/>
              </a:rPr>
              <a:t> </a:t>
            </a:r>
            <a:r>
              <a:rPr lang="en-US" dirty="0" err="1">
                <a:latin typeface="Kalpurush" panose="02000600000000000000" pitchFamily="2" charset="0"/>
                <a:cs typeface="Kalpurush" panose="02000600000000000000" pitchFamily="2" charset="0"/>
              </a:rPr>
              <a:t>স্ক্যান</a:t>
            </a:r>
            <a:r>
              <a:rPr lang="en-US" dirty="0">
                <a:latin typeface="Kalpurush" panose="02000600000000000000" pitchFamily="2" charset="0"/>
                <a:cs typeface="Kalpurush" panose="02000600000000000000" pitchFamily="2" charset="0"/>
              </a:rPr>
              <a:t> </a:t>
            </a:r>
            <a:r>
              <a:rPr lang="en-US" dirty="0" err="1">
                <a:latin typeface="Kalpurush" panose="02000600000000000000" pitchFamily="2" charset="0"/>
                <a:cs typeface="Kalpurush" panose="02000600000000000000" pitchFamily="2" charset="0"/>
              </a:rPr>
              <a:t>করুন</a:t>
            </a:r>
            <a:r>
              <a:rPr lang="en-US" dirty="0">
                <a:latin typeface="Kalpurush" panose="02000600000000000000" pitchFamily="2" charset="0"/>
                <a:cs typeface="Kalpurush" panose="02000600000000000000" pitchFamily="2" charset="0"/>
              </a:rPr>
              <a:t>। </a:t>
            </a:r>
          </a:p>
        </p:txBody>
      </p:sp>
    </p:spTree>
    <p:extLst>
      <p:ext uri="{BB962C8B-B14F-4D97-AF65-F5344CB8AC3E}">
        <p14:creationId xmlns:p14="http://schemas.microsoft.com/office/powerpoint/2010/main" val="23905805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64AB8A-B48B-317C-70FA-BEF41D9147E7}"/>
              </a:ext>
            </a:extLst>
          </p:cNvPr>
          <p:cNvSpPr txBox="1"/>
          <p:nvPr/>
        </p:nvSpPr>
        <p:spPr>
          <a:xfrm>
            <a:off x="1769165" y="1974573"/>
            <a:ext cx="15299635" cy="5016758"/>
          </a:xfrm>
          <a:prstGeom prst="rect">
            <a:avLst/>
          </a:prstGeom>
          <a:noFill/>
        </p:spPr>
        <p:txBody>
          <a:bodyPr wrap="square">
            <a:spAutoFit/>
          </a:bodyPr>
          <a:lstStyle/>
          <a:p>
            <a:r>
              <a:rPr lang="en-US" sz="4000" i="0" dirty="0">
                <a:solidFill>
                  <a:srgbClr val="222222"/>
                </a:solidFill>
                <a:effectLst/>
                <a:latin typeface="Kalpurush" panose="02000600000000000000" pitchFamily="2" charset="0"/>
                <a:cs typeface="Kalpurush" panose="02000600000000000000" pitchFamily="2" charset="0"/>
              </a:rPr>
              <a:t>This workshop training presentation draws upon content from the publication “</a:t>
            </a:r>
            <a:r>
              <a:rPr lang="en-US" sz="4000" i="0" dirty="0" err="1">
                <a:solidFill>
                  <a:srgbClr val="222222"/>
                </a:solidFill>
                <a:effectLst/>
                <a:latin typeface="Kalpurush" panose="02000600000000000000" pitchFamily="2" charset="0"/>
                <a:cs typeface="Kalpurush" panose="02000600000000000000" pitchFamily="2" charset="0"/>
              </a:rPr>
              <a:t>পরিবেশবান্ধব</a:t>
            </a:r>
            <a:r>
              <a:rPr lang="en-US" sz="4000" i="0" dirty="0">
                <a:solidFill>
                  <a:srgbClr val="222222"/>
                </a:solidFill>
                <a:effectLst/>
                <a:latin typeface="Kalpurush" panose="02000600000000000000" pitchFamily="2" charset="0"/>
                <a:cs typeface="Kalpurush" panose="02000600000000000000" pitchFamily="2" charset="0"/>
              </a:rPr>
              <a:t> </a:t>
            </a:r>
            <a:r>
              <a:rPr lang="en-US" sz="4000" i="0" dirty="0" err="1">
                <a:solidFill>
                  <a:srgbClr val="222222"/>
                </a:solidFill>
                <a:effectLst/>
                <a:latin typeface="Kalpurush" panose="02000600000000000000" pitchFamily="2" charset="0"/>
                <a:cs typeface="Kalpurush" panose="02000600000000000000" pitchFamily="2" charset="0"/>
              </a:rPr>
              <a:t>কনক্রিট</a:t>
            </a:r>
            <a:r>
              <a:rPr lang="en-US" sz="4000" i="0" dirty="0">
                <a:solidFill>
                  <a:srgbClr val="222222"/>
                </a:solidFill>
                <a:effectLst/>
                <a:latin typeface="Kalpurush" panose="02000600000000000000" pitchFamily="2" charset="0"/>
                <a:cs typeface="Kalpurush" panose="02000600000000000000" pitchFamily="2" charset="0"/>
              </a:rPr>
              <a:t> ব্লকের </a:t>
            </a:r>
            <a:r>
              <a:rPr lang="en-US" sz="4000" i="0" dirty="0" err="1">
                <a:solidFill>
                  <a:srgbClr val="222222"/>
                </a:solidFill>
                <a:effectLst/>
                <a:latin typeface="Kalpurush" panose="02000600000000000000" pitchFamily="2" charset="0"/>
                <a:cs typeface="Kalpurush" panose="02000600000000000000" pitchFamily="2" charset="0"/>
              </a:rPr>
              <a:t>উৎপাদন</a:t>
            </a:r>
            <a:r>
              <a:rPr lang="en-US" sz="4000" i="0" dirty="0">
                <a:solidFill>
                  <a:srgbClr val="222222"/>
                </a:solidFill>
                <a:effectLst/>
                <a:latin typeface="Kalpurush" panose="02000600000000000000" pitchFamily="2" charset="0"/>
                <a:cs typeface="Kalpurush" panose="02000600000000000000" pitchFamily="2" charset="0"/>
              </a:rPr>
              <a:t> </a:t>
            </a:r>
            <a:r>
              <a:rPr lang="en-US" sz="4000" i="0" dirty="0" err="1">
                <a:solidFill>
                  <a:srgbClr val="222222"/>
                </a:solidFill>
                <a:effectLst/>
                <a:latin typeface="Kalpurush" panose="02000600000000000000" pitchFamily="2" charset="0"/>
                <a:cs typeface="Kalpurush" panose="02000600000000000000" pitchFamily="2" charset="0"/>
              </a:rPr>
              <a:t>এবং</a:t>
            </a:r>
            <a:r>
              <a:rPr lang="en-US" sz="4000" i="0" dirty="0">
                <a:solidFill>
                  <a:srgbClr val="222222"/>
                </a:solidFill>
                <a:effectLst/>
                <a:latin typeface="Kalpurush" panose="02000600000000000000" pitchFamily="2" charset="0"/>
                <a:cs typeface="Kalpurush" panose="02000600000000000000" pitchFamily="2" charset="0"/>
              </a:rPr>
              <a:t> </a:t>
            </a:r>
            <a:r>
              <a:rPr lang="en-US" sz="4000" i="0" dirty="0" err="1">
                <a:solidFill>
                  <a:srgbClr val="222222"/>
                </a:solidFill>
                <a:effectLst/>
                <a:latin typeface="Kalpurush" panose="02000600000000000000" pitchFamily="2" charset="0"/>
                <a:cs typeface="Kalpurush" panose="02000600000000000000" pitchFamily="2" charset="0"/>
              </a:rPr>
              <a:t>ব্যবহারের</a:t>
            </a:r>
            <a:r>
              <a:rPr lang="en-US" sz="4000" i="0" dirty="0">
                <a:solidFill>
                  <a:srgbClr val="222222"/>
                </a:solidFill>
                <a:effectLst/>
                <a:latin typeface="Kalpurush" panose="02000600000000000000" pitchFamily="2" charset="0"/>
                <a:cs typeface="Kalpurush" panose="02000600000000000000" pitchFamily="2" charset="0"/>
              </a:rPr>
              <a:t> </a:t>
            </a:r>
            <a:r>
              <a:rPr lang="en-US" sz="4000" i="0" dirty="0" err="1">
                <a:solidFill>
                  <a:srgbClr val="222222"/>
                </a:solidFill>
                <a:effectLst/>
                <a:latin typeface="Kalpurush" panose="02000600000000000000" pitchFamily="2" charset="0"/>
                <a:cs typeface="Kalpurush" panose="02000600000000000000" pitchFamily="2" charset="0"/>
              </a:rPr>
              <a:t>গাইডলাইন</a:t>
            </a:r>
            <a:r>
              <a:rPr lang="en-US" sz="4000" i="0" dirty="0">
                <a:solidFill>
                  <a:srgbClr val="222222"/>
                </a:solidFill>
                <a:effectLst/>
                <a:latin typeface="Kalpurush" panose="02000600000000000000" pitchFamily="2" charset="0"/>
                <a:cs typeface="Kalpurush" panose="02000600000000000000" pitchFamily="2" charset="0"/>
              </a:rPr>
              <a:t>” published by the Housing and Building Research Institute (HBRI) in September 2023. The referenced material has been used for academic and capacity-building purposes. All interpretations, adaptations, and additional information presented in this document are solely those of the author(s) and do not necessarily represent the official views, positions, or endorsements of HBRI.</a:t>
            </a:r>
            <a:endParaRPr lang="en-US" sz="4000" dirty="0">
              <a:latin typeface="Kalpurush" panose="02000600000000000000" pitchFamily="2" charset="0"/>
              <a:cs typeface="Kalpurush" panose="02000600000000000000" pitchFamily="2" charset="0"/>
            </a:endParaRPr>
          </a:p>
        </p:txBody>
      </p:sp>
    </p:spTree>
    <p:extLst>
      <p:ext uri="{BB962C8B-B14F-4D97-AF65-F5344CB8AC3E}">
        <p14:creationId xmlns:p14="http://schemas.microsoft.com/office/powerpoint/2010/main" val="11626345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rectangle with blue text&#10;&#10;Description automatically generated">
            <a:extLst>
              <a:ext uri="{FF2B5EF4-FFF2-40B4-BE49-F238E27FC236}">
                <a16:creationId xmlns:a16="http://schemas.microsoft.com/office/drawing/2014/main" id="{154AFAC7-4FB4-AF2D-08A7-5F5BC2B8224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848" t="15579" r="15978" b="17754"/>
          <a:stretch/>
        </p:blipFill>
        <p:spPr>
          <a:xfrm>
            <a:off x="3750365" y="1683026"/>
            <a:ext cx="11078818" cy="6184778"/>
          </a:xfrm>
          <a:prstGeom prst="rect">
            <a:avLst/>
          </a:prstGeom>
        </p:spPr>
      </p:pic>
    </p:spTree>
    <p:extLst>
      <p:ext uri="{BB962C8B-B14F-4D97-AF65-F5344CB8AC3E}">
        <p14:creationId xmlns:p14="http://schemas.microsoft.com/office/powerpoint/2010/main" val="51865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830206" y="2286000"/>
            <a:ext cx="6262099" cy="6858000"/>
          </a:xfrm>
          <a:prstGeom prst="rect">
            <a:avLst/>
          </a:prstGeom>
        </p:spPr>
      </p:pic>
      <p:graphicFrame>
        <p:nvGraphicFramePr>
          <p:cNvPr id="6" name="Chart 5"/>
          <p:cNvGraphicFramePr>
            <a:graphicFrameLocks/>
          </p:cNvGraphicFramePr>
          <p:nvPr>
            <p:extLst>
              <p:ext uri="{D42A27DB-BD31-4B8C-83A1-F6EECF244321}">
                <p14:modId xmlns:p14="http://schemas.microsoft.com/office/powerpoint/2010/main" val="3537707877"/>
              </p:ext>
            </p:extLst>
          </p:nvPr>
        </p:nvGraphicFramePr>
        <p:xfrm>
          <a:off x="197756" y="1712115"/>
          <a:ext cx="11157776" cy="787869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64537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388507" y="405140"/>
            <a:ext cx="10846239" cy="707886"/>
          </a:xfrm>
          <a:prstGeom prst="rect">
            <a:avLst/>
          </a:prstGeom>
        </p:spPr>
        <p:txBody>
          <a:bodyPr wrap="none">
            <a:spAutoFit/>
          </a:bodyPr>
          <a:lstStyle/>
          <a:p>
            <a:r>
              <a:rPr lang="en-US" sz="4000" b="1" dirty="0">
                <a:solidFill>
                  <a:srgbClr val="7030A0"/>
                </a:solidFill>
                <a:latin typeface="Kalpurush" panose="02000600000000000000" pitchFamily="2" charset="0"/>
                <a:cs typeface="Kalpurush" panose="02000600000000000000" pitchFamily="2" charset="0"/>
              </a:rPr>
              <a:t>২০২২ </a:t>
            </a:r>
            <a:r>
              <a:rPr lang="en-US" sz="4000" b="1" dirty="0" err="1">
                <a:solidFill>
                  <a:srgbClr val="7030A0"/>
                </a:solidFill>
                <a:latin typeface="Kalpurush" panose="02000600000000000000" pitchFamily="2" charset="0"/>
                <a:cs typeface="Kalpurush" panose="02000600000000000000" pitchFamily="2" charset="0"/>
              </a:rPr>
              <a:t>সালের</a:t>
            </a:r>
            <a:r>
              <a:rPr lang="en-US" sz="4000" b="1" dirty="0">
                <a:solidFill>
                  <a:srgbClr val="7030A0"/>
                </a:solidFill>
                <a:latin typeface="Kalpurush" panose="02000600000000000000" pitchFamily="2" charset="0"/>
                <a:cs typeface="Kalpurush" panose="02000600000000000000" pitchFamily="2" charset="0"/>
              </a:rPr>
              <a:t> </a:t>
            </a:r>
            <a:r>
              <a:rPr lang="bn-BD" sz="4000" b="1" dirty="0">
                <a:solidFill>
                  <a:srgbClr val="7030A0"/>
                </a:solidFill>
                <a:latin typeface="Kalpurush" panose="02000600000000000000" pitchFamily="2" charset="0"/>
                <a:cs typeface="Kalpurush" panose="02000600000000000000" pitchFamily="2" charset="0"/>
              </a:rPr>
              <a:t>অনুসন্ধানমূলক গবেষণার প্রধান কিছু ফলাফল</a:t>
            </a:r>
            <a:endParaRPr lang="en-US" sz="4000" b="1" dirty="0">
              <a:solidFill>
                <a:srgbClr val="7030A0"/>
              </a:solidFill>
              <a:latin typeface="Kalpurush" panose="02000600000000000000" pitchFamily="2" charset="0"/>
              <a:cs typeface="Kalpurush" panose="02000600000000000000" pitchFamily="2" charset="0"/>
            </a:endParaRPr>
          </a:p>
        </p:txBody>
      </p:sp>
      <p:sp>
        <p:nvSpPr>
          <p:cNvPr id="4" name="Rectangle 3"/>
          <p:cNvSpPr/>
          <p:nvPr/>
        </p:nvSpPr>
        <p:spPr>
          <a:xfrm>
            <a:off x="1009650" y="1562248"/>
            <a:ext cx="16268700" cy="8156079"/>
          </a:xfrm>
          <a:prstGeom prst="rect">
            <a:avLst/>
          </a:prstGeom>
        </p:spPr>
        <p:txBody>
          <a:bodyPr wrap="square">
            <a:spAutoFit/>
          </a:bodyPr>
          <a:lstStyle/>
          <a:p>
            <a:pPr lvl="0" defTabSz="914400" eaLnBrk="0" fontAlgn="base" hangingPunct="0">
              <a:lnSpc>
                <a:spcPct val="150000"/>
              </a:lnSpc>
              <a:spcBef>
                <a:spcPct val="0"/>
              </a:spcBef>
              <a:spcAft>
                <a:spcPct val="0"/>
              </a:spcAft>
            </a:pPr>
            <a:r>
              <a:rPr lang="bn-IN" altLang="en-US" sz="3200" b="1" dirty="0">
                <a:solidFill>
                  <a:srgbClr val="C00000"/>
                </a:solidFill>
                <a:latin typeface="Kalpurush" panose="02000600000000000000" pitchFamily="2" charset="0"/>
                <a:cs typeface="Kalpurush" panose="02000600000000000000" pitchFamily="2" charset="0"/>
              </a:rPr>
              <a:t>কম সচেতনতা</a:t>
            </a:r>
            <a:r>
              <a:rPr lang="en-US" altLang="en-US" sz="3200" b="1" dirty="0">
                <a:solidFill>
                  <a:srgbClr val="C00000"/>
                </a:solidFill>
                <a:latin typeface="Kalpurush" panose="02000600000000000000" pitchFamily="2" charset="0"/>
                <a:cs typeface="Kalpurush" panose="02000600000000000000" pitchFamily="2" charset="0"/>
              </a:rPr>
              <a:t>ঃ</a:t>
            </a:r>
            <a:r>
              <a:rPr lang="en-US" altLang="en-US" sz="3200" dirty="0">
                <a:solidFill>
                  <a:srgbClr val="C00000"/>
                </a:solidFill>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২০১৯ সালের নীতিমালা সম্পর্কে মাত্র ২৫</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ঠিকাদার জানতেন। ব্লকের ধরন সম্পর্কেও সচেতনতা ছিল খুবই কম </a:t>
            </a:r>
            <a:r>
              <a:rPr lang="en-US" altLang="en-US" sz="3200" dirty="0">
                <a:latin typeface="Kalpurush" panose="02000600000000000000" pitchFamily="2" charset="0"/>
                <a:cs typeface="Kalpurush" panose="02000600000000000000" pitchFamily="2" charset="0"/>
              </a:rPr>
              <a:t>(HCB: </a:t>
            </a:r>
            <a:r>
              <a:rPr lang="bn-IN" altLang="en-US" sz="3200" dirty="0">
                <a:latin typeface="Kalpurush" panose="02000600000000000000" pitchFamily="2" charset="0"/>
                <a:cs typeface="Kalpurush" panose="02000600000000000000" pitchFamily="2" charset="0"/>
              </a:rPr>
              <a:t>২৭</a:t>
            </a:r>
            <a:r>
              <a:rPr lang="en-US" altLang="en-US" sz="3200" dirty="0">
                <a:latin typeface="Kalpurush" panose="02000600000000000000" pitchFamily="2" charset="0"/>
                <a:cs typeface="Kalpurush" panose="02000600000000000000" pitchFamily="2" charset="0"/>
              </a:rPr>
              <a:t>%, ISSB: </a:t>
            </a:r>
            <a:r>
              <a:rPr lang="bn-IN" altLang="en-US" sz="3200" dirty="0">
                <a:latin typeface="Kalpurush" panose="02000600000000000000" pitchFamily="2" charset="0"/>
                <a:cs typeface="Kalpurush" panose="02000600000000000000" pitchFamily="2" charset="0"/>
              </a:rPr>
              <a:t>৮</a:t>
            </a:r>
            <a:r>
              <a:rPr lang="en-US" altLang="en-US" sz="3200" dirty="0">
                <a:latin typeface="Kalpurush" panose="02000600000000000000" pitchFamily="2" charset="0"/>
                <a:cs typeface="Kalpurush" panose="02000600000000000000" pitchFamily="2" charset="0"/>
              </a:rPr>
              <a:t>%)</a:t>
            </a:r>
            <a:r>
              <a:rPr lang="bn-IN" altLang="en-US" sz="3200" dirty="0">
                <a:latin typeface="Kalpurush" panose="02000600000000000000" pitchFamily="2" charset="0"/>
                <a:cs typeface="Kalpurush" panose="02000600000000000000" pitchFamily="2" charset="0"/>
              </a:rPr>
              <a:t>।</a:t>
            </a:r>
            <a:endParaRPr lang="en-US" altLang="en-US" sz="3200" dirty="0">
              <a:latin typeface="Kalpurush" panose="02000600000000000000" pitchFamily="2" charset="0"/>
              <a:cs typeface="Kalpurush" panose="02000600000000000000" pitchFamily="2" charset="0"/>
            </a:endParaRPr>
          </a:p>
          <a:p>
            <a:pPr lvl="0" defTabSz="914400" eaLnBrk="0" fontAlgn="base" hangingPunct="0">
              <a:lnSpc>
                <a:spcPct val="150000"/>
              </a:lnSpc>
              <a:spcBef>
                <a:spcPct val="0"/>
              </a:spcBef>
              <a:spcAft>
                <a:spcPct val="0"/>
              </a:spcAft>
            </a:pPr>
            <a:r>
              <a:rPr lang="bn-IN" altLang="en-US" sz="3200" b="1" dirty="0">
                <a:solidFill>
                  <a:srgbClr val="C00000"/>
                </a:solidFill>
                <a:latin typeface="Kalpurush" panose="02000600000000000000" pitchFamily="2" charset="0"/>
                <a:cs typeface="Kalpurush" panose="02000600000000000000" pitchFamily="2" charset="0"/>
              </a:rPr>
              <a:t>অত্যন্ত কম ব্যবহার</a:t>
            </a:r>
            <a:r>
              <a:rPr lang="en-US" altLang="en-US" sz="3200" b="1" dirty="0">
                <a:latin typeface="Kalpurush" panose="02000600000000000000" pitchFamily="2" charset="0"/>
                <a:cs typeface="Kalpurush" panose="02000600000000000000" pitchFamily="2" charset="0"/>
              </a:rPr>
              <a:t>ঃ</a:t>
            </a:r>
            <a:r>
              <a:rPr lang="bn-IN" altLang="en-US" sz="3200" dirty="0">
                <a:latin typeface="Kalpurush" panose="02000600000000000000" pitchFamily="2" charset="0"/>
                <a:cs typeface="Kalpurush" panose="02000600000000000000" pitchFamily="2" charset="0"/>
              </a:rPr>
              <a:t> গত ১২ মাসে মাত্র প্রায় ২</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ঠিকাদার </a:t>
            </a:r>
            <a:r>
              <a:rPr lang="en-US" altLang="en-US" sz="3200" dirty="0">
                <a:latin typeface="Kalpurush" panose="02000600000000000000" pitchFamily="2" charset="0"/>
                <a:cs typeface="Kalpurush" panose="02000600000000000000" pitchFamily="2" charset="0"/>
              </a:rPr>
              <a:t>HCB </a:t>
            </a:r>
            <a:r>
              <a:rPr lang="bn-IN" altLang="en-US" sz="3200" dirty="0">
                <a:latin typeface="Kalpurush" panose="02000600000000000000" pitchFamily="2" charset="0"/>
                <a:cs typeface="Kalpurush" panose="02000600000000000000" pitchFamily="2" charset="0"/>
              </a:rPr>
              <a:t>বা </a:t>
            </a:r>
            <a:r>
              <a:rPr lang="en-US" altLang="en-US" sz="3200" dirty="0">
                <a:latin typeface="Kalpurush" panose="02000600000000000000" pitchFamily="2" charset="0"/>
                <a:cs typeface="Kalpurush" panose="02000600000000000000" pitchFamily="2" charset="0"/>
              </a:rPr>
              <a:t>ISSB </a:t>
            </a:r>
            <a:r>
              <a:rPr lang="bn-IN" altLang="en-US" sz="3200" dirty="0">
                <a:latin typeface="Kalpurush" panose="02000600000000000000" pitchFamily="2" charset="0"/>
                <a:cs typeface="Kalpurush" panose="02000600000000000000" pitchFamily="2" charset="0"/>
              </a:rPr>
              <a:t>ব্যবহার করেছেন।</a:t>
            </a:r>
            <a:endParaRPr lang="en-US" altLang="en-US" sz="3200" dirty="0">
              <a:latin typeface="Kalpurush" panose="02000600000000000000" pitchFamily="2" charset="0"/>
              <a:cs typeface="Kalpurush" panose="02000600000000000000" pitchFamily="2" charset="0"/>
            </a:endParaRPr>
          </a:p>
          <a:p>
            <a:pPr lvl="0" defTabSz="914400" eaLnBrk="0" fontAlgn="base" hangingPunct="0">
              <a:lnSpc>
                <a:spcPct val="150000"/>
              </a:lnSpc>
              <a:spcBef>
                <a:spcPct val="0"/>
              </a:spcBef>
              <a:spcAft>
                <a:spcPct val="0"/>
              </a:spcAft>
            </a:pPr>
            <a:r>
              <a:rPr lang="en-US" altLang="en-US" sz="3200" b="1" dirty="0" err="1">
                <a:solidFill>
                  <a:srgbClr val="C00000"/>
                </a:solidFill>
                <a:latin typeface="Kalpurush" panose="02000600000000000000" pitchFamily="2" charset="0"/>
                <a:cs typeface="Kalpurush" panose="02000600000000000000" pitchFamily="2" charset="0"/>
              </a:rPr>
              <a:t>প্রচলিত</a:t>
            </a:r>
            <a:r>
              <a:rPr lang="en-US" altLang="en-US" sz="3200" b="1" dirty="0">
                <a:solidFill>
                  <a:srgbClr val="C00000"/>
                </a:solidFill>
                <a:latin typeface="Kalpurush" panose="02000600000000000000" pitchFamily="2" charset="0"/>
                <a:cs typeface="Kalpurush" panose="02000600000000000000" pitchFamily="2" charset="0"/>
              </a:rPr>
              <a:t> </a:t>
            </a:r>
            <a:r>
              <a:rPr lang="en-US" altLang="en-US" sz="3200" b="1" dirty="0" err="1">
                <a:solidFill>
                  <a:srgbClr val="C00000"/>
                </a:solidFill>
                <a:latin typeface="Kalpurush" panose="02000600000000000000" pitchFamily="2" charset="0"/>
                <a:cs typeface="Kalpurush" panose="02000600000000000000" pitchFamily="2" charset="0"/>
              </a:rPr>
              <a:t>ইটের</a:t>
            </a:r>
            <a:r>
              <a:rPr lang="bn-IN" altLang="en-US" sz="3200" b="1" dirty="0">
                <a:solidFill>
                  <a:srgbClr val="C00000"/>
                </a:solidFill>
                <a:latin typeface="Kalpurush" panose="02000600000000000000" pitchFamily="2" charset="0"/>
                <a:cs typeface="Kalpurush" panose="02000600000000000000" pitchFamily="2" charset="0"/>
              </a:rPr>
              <a:t> প্রতি পক্ষপাত</a:t>
            </a:r>
            <a:r>
              <a:rPr lang="en-US" altLang="en-US" sz="3200" b="1" dirty="0">
                <a:solidFill>
                  <a:srgbClr val="C00000"/>
                </a:solidFill>
                <a:latin typeface="Kalpurush" panose="02000600000000000000" pitchFamily="2" charset="0"/>
                <a:cs typeface="Kalpurush" panose="02000600000000000000" pitchFamily="2" charset="0"/>
              </a:rPr>
              <a:t>ঃ</a:t>
            </a:r>
            <a:r>
              <a:rPr lang="bn-IN" altLang="en-US" sz="3200" dirty="0">
                <a:solidFill>
                  <a:srgbClr val="C00000"/>
                </a:solidFill>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যারা মূলত সরকারি কাজের উপর নির্ভরশীল</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তারা নতুন জিনিস </a:t>
            </a:r>
            <a:r>
              <a:rPr lang="en-US" altLang="en-US" sz="3200" dirty="0">
                <a:latin typeface="Kalpurush" panose="02000600000000000000" pitchFamily="2" charset="0"/>
                <a:cs typeface="Kalpurush" panose="02000600000000000000" pitchFamily="2" charset="0"/>
              </a:rPr>
              <a:t>(</a:t>
            </a:r>
            <a:r>
              <a:rPr lang="bn-IN" altLang="en-US" sz="3200" dirty="0">
                <a:latin typeface="Kalpurush" panose="02000600000000000000" pitchFamily="2" charset="0"/>
                <a:cs typeface="Kalpurush" panose="02000600000000000000" pitchFamily="2" charset="0"/>
              </a:rPr>
              <a:t>যেমন ব্লক</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ব্যবহারে অনিচ্ছুক।</a:t>
            </a:r>
            <a:endParaRPr lang="en-US" altLang="en-US" sz="3200" dirty="0">
              <a:latin typeface="Kalpurush" panose="02000600000000000000" pitchFamily="2" charset="0"/>
              <a:cs typeface="Kalpurush" panose="02000600000000000000" pitchFamily="2" charset="0"/>
            </a:endParaRPr>
          </a:p>
          <a:p>
            <a:pPr lvl="0" defTabSz="914400" eaLnBrk="0" fontAlgn="base" hangingPunct="0">
              <a:lnSpc>
                <a:spcPct val="150000"/>
              </a:lnSpc>
              <a:spcBef>
                <a:spcPct val="0"/>
              </a:spcBef>
              <a:spcAft>
                <a:spcPct val="0"/>
              </a:spcAft>
            </a:pPr>
            <a:r>
              <a:rPr lang="bn-IN" altLang="en-US" sz="3200" b="1" dirty="0">
                <a:solidFill>
                  <a:srgbClr val="C00000"/>
                </a:solidFill>
                <a:latin typeface="Kalpurush" panose="02000600000000000000" pitchFamily="2" charset="0"/>
                <a:cs typeface="Kalpurush" panose="02000600000000000000" pitchFamily="2" charset="0"/>
              </a:rPr>
              <a:t>ধারণাগত ভুল</a:t>
            </a:r>
            <a:r>
              <a:rPr lang="en-US" altLang="en-US" sz="3200" b="1" dirty="0">
                <a:solidFill>
                  <a:srgbClr val="C00000"/>
                </a:solidFill>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অনেকেই মনে করেন ব্লক দামি ও মানহীন</a:t>
            </a:r>
            <a:r>
              <a:rPr lang="en-US" altLang="en-US" sz="3200" dirty="0">
                <a:latin typeface="Kalpurush" panose="02000600000000000000" pitchFamily="2" charset="0"/>
                <a:cs typeface="Kalpurush" panose="02000600000000000000" pitchFamily="2" charset="0"/>
              </a:rPr>
              <a:t>—</a:t>
            </a:r>
            <a:r>
              <a:rPr lang="bn-IN" altLang="en-US" sz="3200" dirty="0">
                <a:latin typeface="Kalpurush" panose="02000600000000000000" pitchFamily="2" charset="0"/>
                <a:cs typeface="Kalpurush" panose="02000600000000000000" pitchFamily="2" charset="0"/>
              </a:rPr>
              <a:t>যদিও প্রকৃতপক্ষে ব্লক হালকা</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কম সিমেন্ট লাগে</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ছোট ফাউন্ডেশন দরকার হয় বলে মোট খরচ কম।</a:t>
            </a:r>
            <a:endParaRPr lang="en-US" altLang="en-US" sz="3200" dirty="0">
              <a:latin typeface="Kalpurush" panose="02000600000000000000" pitchFamily="2" charset="0"/>
              <a:cs typeface="Kalpurush" panose="02000600000000000000" pitchFamily="2" charset="0"/>
            </a:endParaRPr>
          </a:p>
          <a:p>
            <a:pPr lvl="0" defTabSz="914400" eaLnBrk="0" fontAlgn="base" hangingPunct="0">
              <a:lnSpc>
                <a:spcPct val="150000"/>
              </a:lnSpc>
              <a:spcBef>
                <a:spcPct val="0"/>
              </a:spcBef>
              <a:spcAft>
                <a:spcPct val="0"/>
              </a:spcAft>
            </a:pPr>
            <a:r>
              <a:rPr lang="bn-IN" altLang="en-US" sz="3200" b="1" dirty="0">
                <a:solidFill>
                  <a:srgbClr val="C00000"/>
                </a:solidFill>
                <a:latin typeface="Kalpurush" panose="02000600000000000000" pitchFamily="2" charset="0"/>
                <a:cs typeface="Kalpurush" panose="02000600000000000000" pitchFamily="2" charset="0"/>
              </a:rPr>
              <a:t>টেন্ডার সংক্রান্ত বাধা</a:t>
            </a:r>
            <a:r>
              <a:rPr lang="en-US" altLang="en-US" sz="3200" b="1" dirty="0">
                <a:solidFill>
                  <a:srgbClr val="C00000"/>
                </a:solidFill>
                <a:latin typeface="Kalpurush" panose="02000600000000000000" pitchFamily="2" charset="0"/>
                <a:cs typeface="Kalpurush" panose="02000600000000000000" pitchFamily="2" charset="0"/>
              </a:rPr>
              <a:t>ঃ</a:t>
            </a:r>
            <a:r>
              <a:rPr lang="en-US" altLang="en-US" sz="3200" dirty="0">
                <a:solidFill>
                  <a:srgbClr val="C00000"/>
                </a:solidFill>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৪৯</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ঠিকাদার বলেছেন</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টেন্ডারে ব্লকের ব্যবহার উল্লেখই থাকে না</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২৬</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বলেছেন</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ব্লক সহজলভ্য নয়।</a:t>
            </a:r>
            <a:endParaRPr lang="en-US" altLang="en-US" sz="3200" dirty="0">
              <a:latin typeface="Kalpurush" panose="02000600000000000000" pitchFamily="2" charset="0"/>
              <a:cs typeface="Kalpurush" panose="02000600000000000000" pitchFamily="2" charset="0"/>
            </a:endParaRPr>
          </a:p>
          <a:p>
            <a:pPr lvl="0" defTabSz="914400" eaLnBrk="0" fontAlgn="base" hangingPunct="0">
              <a:lnSpc>
                <a:spcPct val="150000"/>
              </a:lnSpc>
              <a:spcBef>
                <a:spcPct val="0"/>
              </a:spcBef>
              <a:spcAft>
                <a:spcPct val="0"/>
              </a:spcAft>
            </a:pPr>
            <a:r>
              <a:rPr lang="en-US" altLang="en-US" sz="3200" b="1" dirty="0" err="1">
                <a:solidFill>
                  <a:srgbClr val="C00000"/>
                </a:solidFill>
                <a:latin typeface="Kalpurush" panose="02000600000000000000" pitchFamily="2" charset="0"/>
                <a:cs typeface="Kalpurush" panose="02000600000000000000" pitchFamily="2" charset="0"/>
              </a:rPr>
              <a:t>জানার</a:t>
            </a:r>
            <a:r>
              <a:rPr lang="en-US" altLang="en-US" sz="3200" b="1" dirty="0">
                <a:solidFill>
                  <a:srgbClr val="C00000"/>
                </a:solidFill>
                <a:latin typeface="Kalpurush" panose="02000600000000000000" pitchFamily="2" charset="0"/>
                <a:cs typeface="Kalpurush" panose="02000600000000000000" pitchFamily="2" charset="0"/>
              </a:rPr>
              <a:t> </a:t>
            </a:r>
            <a:r>
              <a:rPr lang="bn-IN" altLang="en-US" sz="3200" b="1" dirty="0">
                <a:solidFill>
                  <a:srgbClr val="C00000"/>
                </a:solidFill>
                <a:latin typeface="Kalpurush" panose="02000600000000000000" pitchFamily="2" charset="0"/>
                <a:cs typeface="Kalpurush" panose="02000600000000000000" pitchFamily="2" charset="0"/>
              </a:rPr>
              <a:t> ঘাটতি</a:t>
            </a:r>
            <a:r>
              <a:rPr lang="en-US" altLang="en-US" sz="3200" b="1" dirty="0">
                <a:latin typeface="Kalpurush" panose="02000600000000000000" pitchFamily="2" charset="0"/>
                <a:cs typeface="Kalpurush" panose="02000600000000000000" pitchFamily="2" charset="0"/>
              </a:rPr>
              <a:t>ঃ</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৫৫</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থেকে ৭৬</a:t>
            </a:r>
            <a:r>
              <a:rPr lang="en-US" altLang="en-US" sz="3200" dirty="0">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অংশগ্রহণকারী </a:t>
            </a:r>
            <a:r>
              <a:rPr lang="en-US" altLang="en-US" sz="3200" dirty="0">
                <a:latin typeface="Kalpurush" panose="02000600000000000000" pitchFamily="2" charset="0"/>
                <a:cs typeface="Kalpurush" panose="02000600000000000000" pitchFamily="2" charset="0"/>
              </a:rPr>
              <a:t>HCB </a:t>
            </a:r>
            <a:r>
              <a:rPr lang="bn-IN" altLang="en-US" sz="3200" dirty="0">
                <a:latin typeface="Kalpurush" panose="02000600000000000000" pitchFamily="2" charset="0"/>
                <a:cs typeface="Kalpurush" panose="02000600000000000000" pitchFamily="2" charset="0"/>
              </a:rPr>
              <a:t>বা </a:t>
            </a:r>
            <a:r>
              <a:rPr lang="en-US" altLang="en-US" sz="3200" dirty="0">
                <a:latin typeface="Kalpurush" panose="02000600000000000000" pitchFamily="2" charset="0"/>
                <a:cs typeface="Kalpurush" panose="02000600000000000000" pitchFamily="2" charset="0"/>
              </a:rPr>
              <a:t>ISSB </a:t>
            </a:r>
            <a:r>
              <a:rPr lang="bn-IN" altLang="en-US" sz="3200" dirty="0">
                <a:latin typeface="Kalpurush" panose="02000600000000000000" pitchFamily="2" charset="0"/>
                <a:cs typeface="Kalpurush" panose="02000600000000000000" pitchFamily="2" charset="0"/>
              </a:rPr>
              <a:t>এর কোনো সুবিধার নামই বলতে পারেননি।</a:t>
            </a:r>
            <a:endParaRPr lang="en-US" altLang="en-US" sz="3200" dirty="0">
              <a:latin typeface="Kalpurush" panose="02000600000000000000" pitchFamily="2" charset="0"/>
              <a:cs typeface="Kalpurush" panose="02000600000000000000" pitchFamily="2" charset="0"/>
            </a:endParaRPr>
          </a:p>
          <a:p>
            <a:pPr lvl="0" defTabSz="914400" eaLnBrk="0" fontAlgn="base" hangingPunct="0">
              <a:lnSpc>
                <a:spcPct val="150000"/>
              </a:lnSpc>
              <a:spcBef>
                <a:spcPct val="0"/>
              </a:spcBef>
              <a:spcAft>
                <a:spcPct val="0"/>
              </a:spcAft>
            </a:pPr>
            <a:r>
              <a:rPr lang="bn-IN" altLang="en-US" sz="3200" b="1" dirty="0">
                <a:solidFill>
                  <a:srgbClr val="C00000"/>
                </a:solidFill>
                <a:latin typeface="Kalpurush" panose="02000600000000000000" pitchFamily="2" charset="0"/>
                <a:cs typeface="Kalpurush" panose="02000600000000000000" pitchFamily="2" charset="0"/>
              </a:rPr>
              <a:t>দক্ষ শ্রমিকের অভাব</a:t>
            </a:r>
            <a:r>
              <a:rPr lang="en-US" altLang="en-US" sz="3200" b="1" dirty="0">
                <a:solidFill>
                  <a:srgbClr val="C00000"/>
                </a:solidFill>
                <a:latin typeface="Kalpurush" panose="02000600000000000000" pitchFamily="2" charset="0"/>
                <a:cs typeface="Kalpurush" panose="02000600000000000000" pitchFamily="2" charset="0"/>
              </a:rPr>
              <a:t>ঃ</a:t>
            </a:r>
            <a:r>
              <a:rPr lang="bn-IN" altLang="en-US" sz="3200" dirty="0">
                <a:solidFill>
                  <a:srgbClr val="C00000"/>
                </a:solidFill>
                <a:latin typeface="Kalpurush" panose="02000600000000000000" pitchFamily="2" charset="0"/>
                <a:cs typeface="Kalpurush" panose="02000600000000000000" pitchFamily="2" charset="0"/>
              </a:rPr>
              <a:t> </a:t>
            </a:r>
            <a:r>
              <a:rPr lang="bn-IN" altLang="en-US" sz="3200" dirty="0">
                <a:latin typeface="Kalpurush" panose="02000600000000000000" pitchFamily="2" charset="0"/>
                <a:cs typeface="Kalpurush" panose="02000600000000000000" pitchFamily="2" charset="0"/>
              </a:rPr>
              <a:t>ব্লক ব্যবহার করে নির্মাণ কাজ করার মতো দক্ষ শ্রমিকের সংখ্যা কম।</a:t>
            </a:r>
            <a:endParaRPr lang="en-US" altLang="en-US" sz="3200" dirty="0">
              <a:latin typeface="Kalpurush" panose="02000600000000000000" pitchFamily="2" charset="0"/>
              <a:cs typeface="Kalpurush" panose="02000600000000000000" pitchFamily="2" charset="0"/>
            </a:endParaRPr>
          </a:p>
        </p:txBody>
      </p:sp>
    </p:spTree>
    <p:extLst>
      <p:ext uri="{BB962C8B-B14F-4D97-AF65-F5344CB8AC3E}">
        <p14:creationId xmlns:p14="http://schemas.microsoft.com/office/powerpoint/2010/main" val="21088541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014776" y="519440"/>
            <a:ext cx="4911922" cy="707886"/>
          </a:xfrm>
          <a:prstGeom prst="rect">
            <a:avLst/>
          </a:prstGeom>
        </p:spPr>
        <p:txBody>
          <a:bodyPr wrap="none">
            <a:spAutoFit/>
          </a:bodyPr>
          <a:lstStyle/>
          <a:p>
            <a:r>
              <a:rPr lang="bn-BD" sz="4000" b="1" dirty="0">
                <a:solidFill>
                  <a:srgbClr val="7030A0"/>
                </a:solidFill>
                <a:latin typeface="Kalpurush" panose="02000600000000000000" pitchFamily="2" charset="0"/>
                <a:cs typeface="Kalpurush" panose="02000600000000000000" pitchFamily="2" charset="0"/>
              </a:rPr>
              <a:t>বর্তমান গবেষণার রূপরেখা</a:t>
            </a:r>
            <a:endParaRPr lang="en-US" sz="4000" b="1" dirty="0">
              <a:solidFill>
                <a:srgbClr val="7030A0"/>
              </a:solidFill>
              <a:latin typeface="Kalpurush" panose="02000600000000000000" pitchFamily="2" charset="0"/>
              <a:cs typeface="Kalpurush" panose="02000600000000000000" pitchFamily="2" charset="0"/>
            </a:endParaRPr>
          </a:p>
        </p:txBody>
      </p:sp>
      <p:sp>
        <p:nvSpPr>
          <p:cNvPr id="3" name="Rectangle 2"/>
          <p:cNvSpPr/>
          <p:nvPr/>
        </p:nvSpPr>
        <p:spPr>
          <a:xfrm>
            <a:off x="342900" y="1443204"/>
            <a:ext cx="17678400" cy="8440772"/>
          </a:xfrm>
          <a:prstGeom prst="rect">
            <a:avLst/>
          </a:prstGeom>
        </p:spPr>
        <p:txBody>
          <a:bodyPr wrap="square">
            <a:spAutoFit/>
          </a:bodyPr>
          <a:lstStyle/>
          <a:p>
            <a:pPr>
              <a:lnSpc>
                <a:spcPct val="150000"/>
              </a:lnSpc>
            </a:pPr>
            <a:r>
              <a:rPr lang="bn-BD" sz="2800" b="1" dirty="0">
                <a:solidFill>
                  <a:srgbClr val="C00000"/>
                </a:solidFill>
                <a:latin typeface="Kalpurush" panose="02000600000000000000" pitchFamily="2" charset="0"/>
                <a:cs typeface="Kalpurush" panose="02000600000000000000" pitchFamily="2" charset="0"/>
              </a:rPr>
              <a:t>লক্ষ্য</a:t>
            </a:r>
            <a:r>
              <a:rPr lang="en-US" sz="2800" b="1" dirty="0">
                <a:solidFill>
                  <a:srgbClr val="C00000"/>
                </a:solidFill>
                <a:latin typeface="Kalpurush" panose="02000600000000000000" pitchFamily="2" charset="0"/>
                <a:cs typeface="Kalpurush" panose="02000600000000000000" pitchFamily="2" charset="0"/>
              </a:rPr>
              <a:t>ঃ </a:t>
            </a:r>
            <a:r>
              <a:rPr lang="bn-BD" sz="2800" dirty="0">
                <a:latin typeface="Kalpurush" panose="02000600000000000000" pitchFamily="2" charset="0"/>
                <a:cs typeface="Kalpurush" panose="02000600000000000000" pitchFamily="2" charset="0"/>
              </a:rPr>
              <a:t>নির্দিষ্ট তথ্য, সরবরাহকারীর তথ্য ও প্রশিক্ষণের মাধ্যমে সরকারি নির্মাণকাজে ব্লকের ব্যবহার বাড়ানো সম্ভব কিনা তা যাচাই করা।</a:t>
            </a:r>
          </a:p>
          <a:p>
            <a:pPr>
              <a:lnSpc>
                <a:spcPct val="150000"/>
              </a:lnSpc>
            </a:pPr>
            <a:r>
              <a:rPr lang="bn-BD" sz="2800" b="1" dirty="0">
                <a:solidFill>
                  <a:srgbClr val="C00000"/>
                </a:solidFill>
                <a:latin typeface="Kalpurush" panose="02000600000000000000" pitchFamily="2" charset="0"/>
                <a:cs typeface="Kalpurush" panose="02000600000000000000" pitchFamily="2" charset="0"/>
              </a:rPr>
              <a:t>যুক্তি</a:t>
            </a:r>
            <a:r>
              <a:rPr lang="en-US" sz="2800" b="1" dirty="0">
                <a:solidFill>
                  <a:srgbClr val="C00000"/>
                </a:solidFill>
                <a:latin typeface="Kalpurush" panose="02000600000000000000" pitchFamily="2" charset="0"/>
                <a:cs typeface="Kalpurush" panose="02000600000000000000" pitchFamily="2" charset="0"/>
              </a:rPr>
              <a:t>ঃ </a:t>
            </a:r>
            <a:r>
              <a:rPr lang="bn-BD" sz="2800" dirty="0">
                <a:latin typeface="Kalpurush" panose="02000600000000000000" pitchFamily="2" charset="0"/>
                <a:cs typeface="Kalpurush" panose="02000600000000000000" pitchFamily="2" charset="0"/>
              </a:rPr>
              <a:t>পূর্ববর্তী অনুসন্ধানমূলক গবেষণায় দেখা গেছে, ব্লক ব্যবহারে কম সচেতনতা, দক্ষ শ্রমিকের অভাব এবং বাজার-সংক্রান্ত স্পষ্ট সংকেতের অভাব প্রধান প্রতিবন্ধকতা হিসেবে কাজ করছে।</a:t>
            </a:r>
          </a:p>
          <a:p>
            <a:pPr>
              <a:lnSpc>
                <a:spcPct val="150000"/>
              </a:lnSpc>
            </a:pPr>
            <a:r>
              <a:rPr lang="bn-BD" sz="2800" b="1" dirty="0">
                <a:solidFill>
                  <a:srgbClr val="C00000"/>
                </a:solidFill>
                <a:latin typeface="Kalpurush" panose="02000600000000000000" pitchFamily="2" charset="0"/>
                <a:cs typeface="Kalpurush" panose="02000600000000000000" pitchFamily="2" charset="0"/>
              </a:rPr>
              <a:t>গবেষণা পদ্ধতি</a:t>
            </a:r>
            <a:r>
              <a:rPr lang="en-US" sz="2800" b="1" dirty="0">
                <a:solidFill>
                  <a:srgbClr val="C00000"/>
                </a:solidFill>
                <a:latin typeface="Kalpurush" panose="02000600000000000000" pitchFamily="2" charset="0"/>
                <a:cs typeface="Kalpurush" panose="02000600000000000000" pitchFamily="2" charset="0"/>
              </a:rPr>
              <a:t>ঃ </a:t>
            </a:r>
            <a:r>
              <a:rPr lang="bn-BD" sz="2800" dirty="0">
                <a:latin typeface="Kalpurush" panose="02000600000000000000" pitchFamily="2" charset="0"/>
                <a:cs typeface="Kalpurush" panose="02000600000000000000" pitchFamily="2" charset="0"/>
              </a:rPr>
              <a:t>বিভিন্ন জেলার সরকারি নির্মাণকাজে যুক্ত ঠিকাদারদের নিয়ে একটি র‍্যান্ডমাইজড কন্ট্রোল্ড ট্রায়াল (</a:t>
            </a:r>
            <a:r>
              <a:rPr lang="en-US" sz="2800" dirty="0">
                <a:latin typeface="Kalpurush" panose="02000600000000000000" pitchFamily="2" charset="0"/>
                <a:cs typeface="Kalpurush" panose="02000600000000000000" pitchFamily="2" charset="0"/>
              </a:rPr>
              <a:t>RCT) </a:t>
            </a:r>
            <a:r>
              <a:rPr lang="bn-BD" sz="2800" dirty="0">
                <a:latin typeface="Kalpurush" panose="02000600000000000000" pitchFamily="2" charset="0"/>
                <a:cs typeface="Kalpurush" panose="02000600000000000000" pitchFamily="2" charset="0"/>
              </a:rPr>
              <a:t>পরিচালনা করা হবে।</a:t>
            </a:r>
          </a:p>
          <a:p>
            <a:pPr>
              <a:lnSpc>
                <a:spcPct val="150000"/>
              </a:lnSpc>
            </a:pPr>
            <a:r>
              <a:rPr lang="en-US" sz="2800" b="1" dirty="0" err="1">
                <a:solidFill>
                  <a:srgbClr val="C00000"/>
                </a:solidFill>
                <a:latin typeface="Kalpurush" panose="02000600000000000000" pitchFamily="2" charset="0"/>
                <a:cs typeface="Kalpurush" panose="02000600000000000000" pitchFamily="2" charset="0"/>
              </a:rPr>
              <a:t>গবেষণার</a:t>
            </a:r>
            <a:r>
              <a:rPr lang="en-US" sz="2800" b="1" dirty="0">
                <a:solidFill>
                  <a:srgbClr val="C00000"/>
                </a:solidFill>
                <a:latin typeface="Kalpurush" panose="02000600000000000000" pitchFamily="2" charset="0"/>
                <a:cs typeface="Kalpurush" panose="02000600000000000000" pitchFamily="2" charset="0"/>
              </a:rPr>
              <a:t> </a:t>
            </a:r>
            <a:r>
              <a:rPr lang="en-US" sz="2800" b="1" dirty="0" err="1">
                <a:solidFill>
                  <a:srgbClr val="C00000"/>
                </a:solidFill>
                <a:latin typeface="Kalpurush" panose="02000600000000000000" pitchFamily="2" charset="0"/>
                <a:cs typeface="Kalpurush" panose="02000600000000000000" pitchFamily="2" charset="0"/>
              </a:rPr>
              <a:t>ইন্টারভেনশন</a:t>
            </a:r>
            <a:r>
              <a:rPr lang="en-US" sz="2800" b="1" dirty="0">
                <a:solidFill>
                  <a:srgbClr val="C00000"/>
                </a:solidFill>
                <a:latin typeface="Kalpurush" panose="02000600000000000000" pitchFamily="2" charset="0"/>
                <a:cs typeface="Kalpurush" panose="02000600000000000000" pitchFamily="2" charset="0"/>
              </a:rPr>
              <a:t> </a:t>
            </a:r>
            <a:r>
              <a:rPr lang="en-US" sz="2800" b="1" dirty="0" err="1">
                <a:solidFill>
                  <a:srgbClr val="C00000"/>
                </a:solidFill>
                <a:latin typeface="Kalpurush" panose="02000600000000000000" pitchFamily="2" charset="0"/>
                <a:cs typeface="Kalpurush" panose="02000600000000000000" pitchFamily="2" charset="0"/>
              </a:rPr>
              <a:t>তালিকাঃ</a:t>
            </a:r>
            <a:endParaRPr lang="en-US" sz="2800" b="1" dirty="0">
              <a:solidFill>
                <a:srgbClr val="C00000"/>
              </a:solidFill>
              <a:latin typeface="Kalpurush" panose="02000600000000000000" pitchFamily="2" charset="0"/>
              <a:cs typeface="Kalpurush" panose="02000600000000000000" pitchFamily="2" charset="0"/>
            </a:endParaRPr>
          </a:p>
          <a:p>
            <a:pPr marL="342900" indent="-342900">
              <a:lnSpc>
                <a:spcPct val="150000"/>
              </a:lnSpc>
              <a:buFont typeface="Wingdings" panose="05000000000000000000" pitchFamily="2" charset="2"/>
              <a:buChar char="v"/>
            </a:pPr>
            <a:r>
              <a:rPr lang="bn-BD" sz="2800" dirty="0">
                <a:latin typeface="Kalpurush" panose="02000600000000000000" pitchFamily="2" charset="0"/>
                <a:cs typeface="Kalpurush" panose="02000600000000000000" pitchFamily="2" charset="0"/>
              </a:rPr>
              <a:t>ব্লকের উপকারিতা ও নীতিমালা নিয়ে তথ্যভিত্তিক উপকরণ</a:t>
            </a:r>
            <a:endParaRPr lang="en-US" sz="2800" dirty="0">
              <a:latin typeface="Kalpurush" panose="02000600000000000000" pitchFamily="2" charset="0"/>
              <a:cs typeface="Kalpurush" panose="02000600000000000000" pitchFamily="2" charset="0"/>
            </a:endParaRPr>
          </a:p>
          <a:p>
            <a:pPr marL="342900" indent="-342900">
              <a:lnSpc>
                <a:spcPct val="150000"/>
              </a:lnSpc>
              <a:buFont typeface="Wingdings" panose="05000000000000000000" pitchFamily="2" charset="2"/>
              <a:buChar char="v"/>
            </a:pPr>
            <a:r>
              <a:rPr lang="bn-BD" sz="2800" dirty="0">
                <a:latin typeface="Kalpurush" panose="02000600000000000000" pitchFamily="2" charset="0"/>
                <a:cs typeface="Kalpurush" panose="02000600000000000000" pitchFamily="2" charset="0"/>
              </a:rPr>
              <a:t>ব্লক সরবরাহকারীদের তালিকা, যাতে খোঁজ</a:t>
            </a:r>
            <a:r>
              <a:rPr lang="en-US" sz="2800" dirty="0">
                <a:latin typeface="Kalpurush" panose="02000600000000000000" pitchFamily="2" charset="0"/>
                <a:cs typeface="Kalpurush" panose="02000600000000000000" pitchFamily="2" charset="0"/>
              </a:rPr>
              <a:t> </a:t>
            </a:r>
            <a:r>
              <a:rPr lang="en-US" sz="2800" dirty="0" err="1">
                <a:latin typeface="Kalpurush" panose="02000600000000000000" pitchFamily="2" charset="0"/>
                <a:cs typeface="Kalpurush" panose="02000600000000000000" pitchFamily="2" charset="0"/>
              </a:rPr>
              <a:t>করার</a:t>
            </a:r>
            <a:r>
              <a:rPr lang="bn-BD" sz="2800" dirty="0">
                <a:latin typeface="Kalpurush" panose="02000600000000000000" pitchFamily="2" charset="0"/>
                <a:cs typeface="Kalpurush" panose="02000600000000000000" pitchFamily="2" charset="0"/>
              </a:rPr>
              <a:t> ঝামেলা কমে</a:t>
            </a:r>
            <a:endParaRPr lang="en-US" sz="2800" dirty="0">
              <a:latin typeface="Kalpurush" panose="02000600000000000000" pitchFamily="2" charset="0"/>
              <a:cs typeface="Kalpurush" panose="02000600000000000000" pitchFamily="2" charset="0"/>
            </a:endParaRPr>
          </a:p>
          <a:p>
            <a:pPr marL="342900" indent="-342900">
              <a:lnSpc>
                <a:spcPct val="150000"/>
              </a:lnSpc>
              <a:buFont typeface="Wingdings" panose="05000000000000000000" pitchFamily="2" charset="2"/>
              <a:buChar char="v"/>
            </a:pPr>
            <a:r>
              <a:rPr lang="bn-BD" sz="2800" dirty="0">
                <a:latin typeface="Kalpurush" panose="02000600000000000000" pitchFamily="2" charset="0"/>
                <a:cs typeface="Kalpurush" panose="02000600000000000000" pitchFamily="2" charset="0"/>
              </a:rPr>
              <a:t>দক্ষ শ্রমিকের জন্য প্রশিক্ষণের সুযোগ</a:t>
            </a:r>
            <a:endParaRPr lang="en-US" sz="2800" dirty="0">
              <a:latin typeface="Kalpurush" panose="02000600000000000000" pitchFamily="2" charset="0"/>
              <a:cs typeface="Kalpurush" panose="02000600000000000000" pitchFamily="2" charset="0"/>
            </a:endParaRPr>
          </a:p>
          <a:p>
            <a:pPr marL="342900" indent="-342900">
              <a:lnSpc>
                <a:spcPct val="150000"/>
              </a:lnSpc>
              <a:buFont typeface="Wingdings" panose="05000000000000000000" pitchFamily="2" charset="2"/>
              <a:buChar char="v"/>
            </a:pPr>
            <a:r>
              <a:rPr lang="bn-BD" sz="2800" dirty="0">
                <a:latin typeface="Kalpurush" panose="02000600000000000000" pitchFamily="2" charset="0"/>
                <a:cs typeface="Kalpurush" panose="02000600000000000000" pitchFamily="2" charset="0"/>
              </a:rPr>
              <a:t>টেন্ডার প্রক্রিয়ায় ব্লকের ব্যবহার নিশ্চিত করতে প্রকিউরমেন্ট কর্মকর্তাদের জন্য দিকনির্দেশনা</a:t>
            </a:r>
            <a:endParaRPr lang="en-US" sz="2800" dirty="0">
              <a:latin typeface="Kalpurush" panose="02000600000000000000" pitchFamily="2" charset="0"/>
              <a:cs typeface="Kalpurush" panose="02000600000000000000" pitchFamily="2" charset="0"/>
            </a:endParaRPr>
          </a:p>
          <a:p>
            <a:pPr>
              <a:lnSpc>
                <a:spcPct val="150000"/>
              </a:lnSpc>
            </a:pPr>
            <a:r>
              <a:rPr lang="bn-BD" sz="2800" b="1" dirty="0">
                <a:solidFill>
                  <a:srgbClr val="C00000"/>
                </a:solidFill>
                <a:latin typeface="Kalpurush" panose="02000600000000000000" pitchFamily="2" charset="0"/>
                <a:cs typeface="Kalpurush" panose="02000600000000000000" pitchFamily="2" charset="0"/>
              </a:rPr>
              <a:t>মূল্যায়নের বিষয়সমূহ</a:t>
            </a:r>
            <a:r>
              <a:rPr lang="en-US" sz="2800" b="1" dirty="0">
                <a:solidFill>
                  <a:srgbClr val="C00000"/>
                </a:solidFill>
                <a:latin typeface="Kalpurush" panose="02000600000000000000" pitchFamily="2" charset="0"/>
                <a:cs typeface="Kalpurush" panose="02000600000000000000" pitchFamily="2" charset="0"/>
              </a:rPr>
              <a:t>ঃ</a:t>
            </a:r>
            <a:endParaRPr lang="bn-BD" sz="2800" b="1" dirty="0">
              <a:solidFill>
                <a:srgbClr val="C00000"/>
              </a:solidFill>
              <a:latin typeface="Kalpurush" panose="02000600000000000000" pitchFamily="2" charset="0"/>
              <a:cs typeface="Kalpurush" panose="02000600000000000000" pitchFamily="2" charset="0"/>
            </a:endParaRPr>
          </a:p>
          <a:p>
            <a:pPr marL="342900" indent="-342900">
              <a:lnSpc>
                <a:spcPct val="150000"/>
              </a:lnSpc>
              <a:buFont typeface="Wingdings" panose="05000000000000000000" pitchFamily="2" charset="2"/>
              <a:buChar char="v"/>
            </a:pPr>
            <a:r>
              <a:rPr lang="en-US" sz="2800" dirty="0" err="1">
                <a:latin typeface="Kalpurush" panose="02000600000000000000" pitchFamily="2" charset="0"/>
                <a:cs typeface="Kalpurush" panose="02000600000000000000" pitchFamily="2" charset="0"/>
              </a:rPr>
              <a:t>ব্লকের</a:t>
            </a:r>
            <a:r>
              <a:rPr lang="en-US" sz="2800" dirty="0">
                <a:latin typeface="Kalpurush" panose="02000600000000000000" pitchFamily="2" charset="0"/>
                <a:cs typeface="Kalpurush" panose="02000600000000000000" pitchFamily="2" charset="0"/>
              </a:rPr>
              <a:t> </a:t>
            </a:r>
            <a:r>
              <a:rPr lang="en-US" sz="2800" dirty="0" err="1">
                <a:latin typeface="Kalpurush" panose="02000600000000000000" pitchFamily="2" charset="0"/>
                <a:cs typeface="Kalpurush" panose="02000600000000000000" pitchFamily="2" charset="0"/>
              </a:rPr>
              <a:t>ব্যাপারে</a:t>
            </a:r>
            <a:r>
              <a:rPr lang="en-US" sz="2800" dirty="0">
                <a:latin typeface="Kalpurush" panose="02000600000000000000" pitchFamily="2" charset="0"/>
                <a:cs typeface="Kalpurush" panose="02000600000000000000" pitchFamily="2" charset="0"/>
              </a:rPr>
              <a:t> </a:t>
            </a:r>
            <a:r>
              <a:rPr lang="en-US" sz="2800" dirty="0" err="1">
                <a:latin typeface="Kalpurush" panose="02000600000000000000" pitchFamily="2" charset="0"/>
                <a:cs typeface="Kalpurush" panose="02000600000000000000" pitchFamily="2" charset="0"/>
              </a:rPr>
              <a:t>জানাশোনা</a:t>
            </a:r>
            <a:r>
              <a:rPr lang="bn-BD" sz="2800" dirty="0">
                <a:latin typeface="Kalpurush" panose="02000600000000000000" pitchFamily="2" charset="0"/>
                <a:cs typeface="Kalpurush" panose="02000600000000000000" pitchFamily="2" charset="0"/>
              </a:rPr>
              <a:t> ও দৃষ্টিভঙ্গির পরিবর্তন</a:t>
            </a:r>
          </a:p>
          <a:p>
            <a:pPr marL="342900" indent="-342900">
              <a:lnSpc>
                <a:spcPct val="150000"/>
              </a:lnSpc>
              <a:buFont typeface="Wingdings" panose="05000000000000000000" pitchFamily="2" charset="2"/>
              <a:buChar char="v"/>
            </a:pPr>
            <a:r>
              <a:rPr lang="en-US" sz="2800" dirty="0" err="1">
                <a:latin typeface="Kalpurush" panose="02000600000000000000" pitchFamily="2" charset="0"/>
                <a:cs typeface="Kalpurush" panose="02000600000000000000" pitchFamily="2" charset="0"/>
              </a:rPr>
              <a:t>টেন্ডার</a:t>
            </a:r>
            <a:r>
              <a:rPr lang="en-US" sz="2800" dirty="0">
                <a:latin typeface="Kalpurush" panose="02000600000000000000" pitchFamily="2" charset="0"/>
                <a:cs typeface="Kalpurush" panose="02000600000000000000" pitchFamily="2" charset="0"/>
              </a:rPr>
              <a:t> </a:t>
            </a:r>
            <a:r>
              <a:rPr lang="en-US" sz="2800" dirty="0" err="1">
                <a:latin typeface="Kalpurush" panose="02000600000000000000" pitchFamily="2" charset="0"/>
                <a:cs typeface="Kalpurush" panose="02000600000000000000" pitchFamily="2" charset="0"/>
              </a:rPr>
              <a:t>প্রস্তুতের</a:t>
            </a:r>
            <a:r>
              <a:rPr lang="en-US" sz="2800" dirty="0">
                <a:latin typeface="Kalpurush" panose="02000600000000000000" pitchFamily="2" charset="0"/>
                <a:cs typeface="Kalpurush" panose="02000600000000000000" pitchFamily="2" charset="0"/>
              </a:rPr>
              <a:t> </a:t>
            </a:r>
            <a:r>
              <a:rPr lang="en-US" sz="2800" dirty="0" err="1">
                <a:latin typeface="Kalpurush" panose="02000600000000000000" pitchFamily="2" charset="0"/>
                <a:cs typeface="Kalpurush" panose="02000600000000000000" pitchFamily="2" charset="0"/>
              </a:rPr>
              <a:t>ব্লকের</a:t>
            </a:r>
            <a:r>
              <a:rPr lang="en-US" sz="2800" dirty="0">
                <a:latin typeface="Kalpurush" panose="02000600000000000000" pitchFamily="2" charset="0"/>
                <a:cs typeface="Kalpurush" panose="02000600000000000000" pitchFamily="2" charset="0"/>
              </a:rPr>
              <a:t> </a:t>
            </a:r>
            <a:r>
              <a:rPr lang="en-US" sz="2800" dirty="0" err="1">
                <a:latin typeface="Kalpurush" panose="02000600000000000000" pitchFamily="2" charset="0"/>
                <a:cs typeface="Kalpurush" panose="02000600000000000000" pitchFamily="2" charset="0"/>
              </a:rPr>
              <a:t>উল্লেখ</a:t>
            </a:r>
            <a:r>
              <a:rPr lang="en-US" sz="2800" dirty="0">
                <a:latin typeface="Kalpurush" panose="02000600000000000000" pitchFamily="2" charset="0"/>
                <a:cs typeface="Kalpurush" panose="02000600000000000000" pitchFamily="2" charset="0"/>
              </a:rPr>
              <a:t> </a:t>
            </a:r>
            <a:r>
              <a:rPr lang="bn-BD" sz="2800" dirty="0">
                <a:latin typeface="Kalpurush" panose="02000600000000000000" pitchFamily="2" charset="0"/>
                <a:cs typeface="Kalpurush" panose="02000600000000000000" pitchFamily="2" charset="0"/>
              </a:rPr>
              <a:t>ও ভবিষ্যৎ প্রকল্পে ব্লকের ব্যবহার</a:t>
            </a:r>
          </a:p>
          <a:p>
            <a:pPr marL="342900" indent="-342900">
              <a:lnSpc>
                <a:spcPct val="150000"/>
              </a:lnSpc>
              <a:buFont typeface="Wingdings" panose="05000000000000000000" pitchFamily="2" charset="2"/>
              <a:buChar char="v"/>
            </a:pPr>
            <a:r>
              <a:rPr lang="bn-BD" sz="2800" dirty="0">
                <a:latin typeface="Kalpurush" panose="02000600000000000000" pitchFamily="2" charset="0"/>
                <a:cs typeface="Kalpurush" panose="02000600000000000000" pitchFamily="2" charset="0"/>
              </a:rPr>
              <a:t>সরকারি প্রকিউরমেন্ট ও সরবরাহ ব্যবস্থার সঙ্গে সমন্বয়ের মাত্রা</a:t>
            </a:r>
          </a:p>
        </p:txBody>
      </p:sp>
    </p:spTree>
    <p:extLst>
      <p:ext uri="{BB962C8B-B14F-4D97-AF65-F5344CB8AC3E}">
        <p14:creationId xmlns:p14="http://schemas.microsoft.com/office/powerpoint/2010/main" val="723107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6720</TotalTime>
  <Words>5230</Words>
  <Application>Microsoft Office PowerPoint</Application>
  <PresentationFormat>Custom</PresentationFormat>
  <Paragraphs>668</Paragraphs>
  <Slides>64</Slides>
  <Notes>30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Calibri</vt:lpstr>
      <vt:lpstr>Calibri Light</vt:lpstr>
      <vt:lpstr>interstate</vt:lpstr>
      <vt:lpstr>Kalpurush</vt:lpstr>
      <vt:lpstr>SolaimanLipi</vt:lpstr>
      <vt:lpstr>Times New Roman</vt:lpstr>
      <vt:lpstr>Wingdings</vt:lpstr>
      <vt:lpstr>Office Theme</vt:lpstr>
      <vt:lpstr>PowerPoint Presentation</vt:lpstr>
      <vt:lpstr>PowerPoint Presentation</vt:lpstr>
      <vt:lpstr>Presentation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Made Sites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account</dc:creator>
  <cp:lastModifiedBy>Md. Mohsin Hossain</cp:lastModifiedBy>
  <cp:revision>319</cp:revision>
  <dcterms:created xsi:type="dcterms:W3CDTF">2025-04-13T05:50:31Z</dcterms:created>
  <dcterms:modified xsi:type="dcterms:W3CDTF">2025-10-26T07:53:51Z</dcterms:modified>
</cp:coreProperties>
</file>